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02" r:id="rId1"/>
  </p:sldMasterIdLst>
  <p:notesMasterIdLst>
    <p:notesMasterId r:id="rId23"/>
  </p:notesMasterIdLst>
  <p:sldIdLst>
    <p:sldId id="256" r:id="rId2"/>
    <p:sldId id="259" r:id="rId3"/>
    <p:sldId id="270" r:id="rId4"/>
    <p:sldId id="271" r:id="rId5"/>
    <p:sldId id="272" r:id="rId6"/>
    <p:sldId id="258" r:id="rId7"/>
    <p:sldId id="264" r:id="rId8"/>
    <p:sldId id="279" r:id="rId9"/>
    <p:sldId id="273" r:id="rId10"/>
    <p:sldId id="285" r:id="rId11"/>
    <p:sldId id="266" r:id="rId12"/>
    <p:sldId id="286" r:id="rId13"/>
    <p:sldId id="288" r:id="rId14"/>
    <p:sldId id="290" r:id="rId15"/>
    <p:sldId id="287" r:id="rId16"/>
    <p:sldId id="291" r:id="rId17"/>
    <p:sldId id="289" r:id="rId18"/>
    <p:sldId id="292" r:id="rId19"/>
    <p:sldId id="267" r:id="rId20"/>
    <p:sldId id="257" r:id="rId21"/>
    <p:sldId id="268" r:id="rId22"/>
  </p:sldIdLst>
  <p:sldSz cx="10160000" cy="7620000"/>
  <p:notesSz cx="7620000" cy="10160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9754" autoAdjust="0"/>
  </p:normalViewPr>
  <p:slideViewPr>
    <p:cSldViewPr snapToGrid="0" snapToObjects="1">
      <p:cViewPr varScale="1">
        <p:scale>
          <a:sx n="108" d="100"/>
          <a:sy n="108" d="100"/>
        </p:scale>
        <p:origin x="-104" y="-1800"/>
      </p:cViewPr>
      <p:guideLst>
        <p:guide orient="horz" pos="24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73" d="100"/>
          <a:sy n="73" d="100"/>
        </p:scale>
        <p:origin x="-1962" y="-84"/>
      </p:cViewPr>
      <p:guideLst>
        <p:guide orient="horz" pos="3200"/>
        <p:guide pos="24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6758191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1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95" algn="l" defTabSz="4571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91" algn="l" defTabSz="4571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86" algn="l" defTabSz="4571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82" algn="l" defTabSz="4571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77" algn="l" defTabSz="4571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73" algn="l" defTabSz="4571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68" algn="l" defTabSz="4571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63" algn="l" defTabSz="45719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>
              <a:lnSpc>
                <a:spcPct val="1125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Welcome – </a:t>
            </a:r>
            <a:r>
              <a:rPr lang="en-US" sz="1466"/>
              <a:t>Erica Ragan, Allendale Columbia School</a:t>
            </a:r>
          </a:p>
          <a:p>
            <a:pPr marL="0" marR="0" lvl="0" indent="0" algn="l" rtl="0">
              <a:lnSpc>
                <a:spcPct val="1125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Introduce committee &amp; join us!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316237" y="9650237"/>
            <a:ext cx="3302000" cy="50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599" tIns="50799" rIns="101599" bIns="50799"/>
          <a:lstStyle>
            <a:lvl1pPr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825492" indent="-3174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69987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777982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285977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793972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301967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809962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317957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B525F03-6D5E-6A45-9681-8512DD83ADA9}" type="slidenum">
              <a:rPr lang="en-US" sz="1300"/>
              <a:pPr/>
              <a:t>10</a:t>
            </a:fld>
            <a:endParaRPr lang="en-US" sz="1300"/>
          </a:p>
        </p:txBody>
      </p:sp>
      <p:sp>
        <p:nvSpPr>
          <p:cNvPr id="2150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0000" y="762000"/>
            <a:ext cx="5080000" cy="3810000"/>
          </a:xfrm>
          <a:ln/>
        </p:spPr>
      </p:sp>
      <p:sp>
        <p:nvSpPr>
          <p:cNvPr id="2150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>
              <a:lnSpc>
                <a:spcPct val="1125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friend of foreign award is presented to a .....</a:t>
            </a:r>
          </a:p>
          <a:p>
            <a:endParaRPr lang="en-US" sz="1466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316237" y="9650237"/>
            <a:ext cx="3302000" cy="50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599" tIns="50799" rIns="101599" bIns="50799"/>
          <a:lstStyle>
            <a:lvl1pPr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825492" indent="-3174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69987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777982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285977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793972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301967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809962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317957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0394E1A-875D-6844-8A27-C4B7D770E288}" type="slidenum">
              <a:rPr lang="en-US" sz="1300"/>
              <a:pPr/>
              <a:t>3</a:t>
            </a:fld>
            <a:endParaRPr lang="en-US" sz="130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0000" y="762000"/>
            <a:ext cx="5080000" cy="3810000"/>
          </a:xfrm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marL="171450" indent="-171450" eaLnBrk="1" hangingPunct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 smtClean="0">
                <a:ea typeface="ＭＳ Ｐゴシック" charset="0"/>
              </a:rPr>
              <a:t>Would Marcy Mason please stand up if you are in the forum?</a:t>
            </a:r>
          </a:p>
          <a:p>
            <a:pPr marL="171450" indent="-171450" eaLnBrk="1" hangingPunct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 smtClean="0">
                <a:ea typeface="ＭＳ Ｐゴシック" charset="0"/>
              </a:rPr>
              <a:t>Michelle </a:t>
            </a:r>
            <a:r>
              <a:rPr lang="en-US" sz="1800" dirty="0" err="1" smtClean="0">
                <a:ea typeface="ＭＳ Ｐゴシック" charset="0"/>
              </a:rPr>
              <a:t>Shenton-Mong</a:t>
            </a:r>
            <a:r>
              <a:rPr lang="en-US" sz="1800" dirty="0" smtClean="0">
                <a:ea typeface="ＭＳ Ｐゴシック" charset="0"/>
              </a:rPr>
              <a:t> will be finishing her term as Secretary-Treasurer at the end of 2014.  Marcy is the Western NY candidate running for the office of Secretary-Treasurer for 2015.</a:t>
            </a:r>
          </a:p>
          <a:p>
            <a:pPr marL="171450" indent="-171450" eaLnBrk="1" hangingPunct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800" dirty="0" smtClean="0">
                <a:ea typeface="ＭＳ Ｐゴシック" charset="0"/>
              </a:rPr>
              <a:t>Whichever candidate you support, we encourage all NYSAFLT members to vote in the upcoming election.</a:t>
            </a:r>
            <a:endParaRPr lang="en-US" sz="1800" dirty="0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316237" y="9650237"/>
            <a:ext cx="3302000" cy="50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599" tIns="50799" rIns="101599" bIns="50799"/>
          <a:lstStyle>
            <a:lvl1pPr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825492" indent="-3174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69987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777982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285977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793972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301967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809962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317957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C64D548-9D91-A043-9747-577E021B0CA6}" type="slidenum">
              <a:rPr lang="en-US" sz="1300"/>
              <a:pPr/>
              <a:t>4</a:t>
            </a:fld>
            <a:endParaRPr lang="en-US" sz="130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0000" y="762000"/>
            <a:ext cx="5080000" cy="3810000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316237" y="9650237"/>
            <a:ext cx="3302000" cy="50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599" tIns="50799" rIns="101599" bIns="50799"/>
          <a:lstStyle>
            <a:lvl1pPr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825492" indent="-3174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69987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777982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285977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793972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301967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809962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317957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4078AFC8-A969-AF4A-AB96-961D058EC574}" type="slidenum">
              <a:rPr lang="en-US" sz="1300"/>
              <a:pPr/>
              <a:t>5</a:t>
            </a:fld>
            <a:endParaRPr lang="en-US" sz="130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0000" y="762000"/>
            <a:ext cx="5080000" cy="3810000"/>
          </a:xfrm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762000"/>
            <a:ext cx="5080000" cy="3810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70000" y="762000"/>
            <a:ext cx="5080000" cy="3810000"/>
          </a:xfrm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r>
              <a:rPr lang="en-US" sz="1600" dirty="0" smtClean="0">
                <a:ea typeface="ＭＳ Ｐゴシック" charset="0"/>
              </a:rPr>
              <a:t>A quick word about awards.</a:t>
            </a:r>
          </a:p>
          <a:p>
            <a:endParaRPr lang="en-US" sz="1600" dirty="0">
              <a:ea typeface="ＭＳ Ｐゴシック" charset="0"/>
            </a:endParaRPr>
          </a:p>
          <a:p>
            <a:r>
              <a:rPr lang="en-US" sz="1600" dirty="0" smtClean="0">
                <a:ea typeface="ＭＳ Ｐゴシック" charset="0"/>
              </a:rPr>
              <a:t>Not only are there awards that you can apply for as NYSAFLT members, but there are also distinguished awards which you can nominate your colleagues for.</a:t>
            </a:r>
          </a:p>
          <a:p>
            <a:endParaRPr lang="en-US" sz="1600" dirty="0">
              <a:ea typeface="ＭＳ Ｐゴシック" charset="0"/>
            </a:endParaRPr>
          </a:p>
          <a:p>
            <a:r>
              <a:rPr lang="en-US" sz="1600" dirty="0" smtClean="0">
                <a:ea typeface="ＭＳ Ｐゴシック" charset="0"/>
              </a:rPr>
              <a:t>If present, would the following people stand up:</a:t>
            </a:r>
          </a:p>
          <a:p>
            <a:r>
              <a:rPr lang="en-US" sz="1600" dirty="0" smtClean="0">
                <a:ea typeface="ＭＳ Ｐゴシック" charset="0"/>
              </a:rPr>
              <a:t>Mary Holmes</a:t>
            </a:r>
          </a:p>
          <a:p>
            <a:r>
              <a:rPr lang="en-US" sz="1600" dirty="0" smtClean="0">
                <a:ea typeface="ＭＳ Ｐゴシック" charset="0"/>
              </a:rPr>
              <a:t>Bill Heller</a:t>
            </a:r>
          </a:p>
          <a:p>
            <a:r>
              <a:rPr lang="en-US" sz="1600" dirty="0" smtClean="0">
                <a:ea typeface="ＭＳ Ｐゴシック" charset="0"/>
              </a:rPr>
              <a:t>Marie </a:t>
            </a:r>
            <a:r>
              <a:rPr lang="en-US" sz="1600" dirty="0" err="1" smtClean="0">
                <a:ea typeface="ＭＳ Ｐゴシック" charset="0"/>
              </a:rPr>
              <a:t>Campanaro</a:t>
            </a:r>
            <a:endParaRPr lang="en-US" sz="1600" dirty="0" smtClean="0">
              <a:ea typeface="ＭＳ Ｐゴシック" charset="0"/>
            </a:endParaRPr>
          </a:p>
          <a:p>
            <a:r>
              <a:rPr lang="en-US" sz="1600" dirty="0" smtClean="0">
                <a:ea typeface="ＭＳ Ｐゴシック" charset="0"/>
              </a:rPr>
              <a:t>Susan Barnes</a:t>
            </a:r>
          </a:p>
          <a:p>
            <a:r>
              <a:rPr lang="en-US" sz="1600" dirty="0" smtClean="0">
                <a:ea typeface="ＭＳ Ｐゴシック" charset="0"/>
              </a:rPr>
              <a:t>Toni Johnson</a:t>
            </a:r>
          </a:p>
          <a:p>
            <a:endParaRPr lang="en-US" sz="1600" dirty="0">
              <a:ea typeface="ＭＳ Ｐゴシック" charset="0"/>
            </a:endParaRPr>
          </a:p>
          <a:p>
            <a:r>
              <a:rPr lang="en-US" sz="1600" dirty="0" smtClean="0">
                <a:ea typeface="ＭＳ Ｐゴシック" charset="0"/>
              </a:rPr>
              <a:t>These are just some of our colleagues who have received these awards for excellence in service to and leadership within the profession.  Please consider nominating an outstanding colleague.</a:t>
            </a:r>
            <a:endParaRPr lang="en-US" sz="1600" dirty="0">
              <a:ea typeface="ＭＳ Ｐゴシック" charset="0"/>
            </a:endParaRP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316237" y="9650237"/>
            <a:ext cx="3302000" cy="50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599" tIns="50799" rIns="101599" bIns="50799"/>
          <a:lstStyle>
            <a:lvl1pPr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825492" indent="-3174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69987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777982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285977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793972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301967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809962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317957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6FF29BD-0A3A-504E-AE39-ECF20CA865CB}" type="slidenum">
              <a:rPr lang="en-US" sz="1300"/>
              <a:pPr/>
              <a:t>8</a:t>
            </a:fld>
            <a:endParaRPr lang="en-US" sz="13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316237" y="9650237"/>
            <a:ext cx="3302000" cy="508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599" tIns="50799" rIns="101599" bIns="50799"/>
          <a:lstStyle>
            <a:lvl1pPr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825492" indent="-3174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69987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777982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285977" indent="-253997"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793972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301967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809962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317957" indent="-253997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B525F03-6D5E-6A45-9681-8512DD83ADA9}" type="slidenum">
              <a:rPr lang="en-US" sz="1300"/>
              <a:pPr/>
              <a:t>9</a:t>
            </a:fld>
            <a:endParaRPr lang="en-US" sz="1300"/>
          </a:p>
        </p:txBody>
      </p:sp>
      <p:sp>
        <p:nvSpPr>
          <p:cNvPr id="2150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70000" y="762000"/>
            <a:ext cx="5080000" cy="3810000"/>
          </a:xfrm>
          <a:ln/>
        </p:spPr>
      </p:sp>
      <p:sp>
        <p:nvSpPr>
          <p:cNvPr id="21508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38667" y="365761"/>
            <a:ext cx="9480061" cy="688535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1599" tIns="50799" rIns="101599" bIns="50799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65107" y="482402"/>
            <a:ext cx="9229788" cy="345440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1599" tIns="50799" rIns="101599" bIns="50799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802640" y="2022451"/>
            <a:ext cx="8636000" cy="2032000"/>
          </a:xfrm>
        </p:spPr>
        <p:txBody>
          <a:bodyPr lIns="50799" rIns="50799" bIns="50799"/>
          <a:lstStyle>
            <a:lvl1pPr algn="r">
              <a:defRPr sz="50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802640" y="4094480"/>
            <a:ext cx="8636000" cy="1016000"/>
          </a:xfrm>
        </p:spPr>
        <p:txBody>
          <a:bodyPr lIns="203198" tIns="0"/>
          <a:lstStyle>
            <a:lvl1pPr marL="40640" indent="0" algn="r">
              <a:spcBef>
                <a:spcPts val="0"/>
              </a:spcBef>
              <a:buNone/>
              <a:defRPr sz="2200">
                <a:solidFill>
                  <a:schemeClr val="bg2">
                    <a:shade val="25000"/>
                  </a:schemeClr>
                </a:solidFill>
              </a:defRPr>
            </a:lvl1pPr>
            <a:lvl2pPr marL="507995" indent="0" algn="ctr">
              <a:buNone/>
            </a:lvl2pPr>
            <a:lvl3pPr marL="1015990" indent="0" algn="ctr">
              <a:buNone/>
            </a:lvl3pPr>
            <a:lvl4pPr marL="1523985" indent="0" algn="ctr">
              <a:buNone/>
            </a:lvl4pPr>
            <a:lvl5pPr marL="2031980" indent="0" algn="ctr">
              <a:buNone/>
            </a:lvl5pPr>
            <a:lvl6pPr marL="2539975" indent="0" algn="ctr">
              <a:buNone/>
            </a:lvl6pPr>
            <a:lvl7pPr marL="3047970" indent="0" algn="ctr">
              <a:buNone/>
            </a:lvl7pPr>
            <a:lvl8pPr marL="3555964" indent="0" algn="ctr">
              <a:buNone/>
            </a:lvl8pPr>
            <a:lvl9pPr marL="4063959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AF466F-BDA4-4F18-9C7B-FF0A9A1B0E80}" type="datetime1">
              <a:rPr lang="en-US" smtClean="0"/>
              <a:pPr/>
              <a:t>3/7/14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800" y="5537200"/>
            <a:ext cx="9093200" cy="1168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8800" y="589280"/>
            <a:ext cx="9093200" cy="465328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B4290-6522-4139-852E-05BD9E7F0D2E}" type="datetime1">
              <a:rPr lang="en-US" smtClean="0"/>
              <a:pPr/>
              <a:t>3/7/14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592672"/>
            <a:ext cx="2201333" cy="58419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2667" y="592670"/>
            <a:ext cx="6604000" cy="58420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B955F9-81EA-47C5-8059-9E5C2B437C70}" type="datetime1">
              <a:rPr lang="en-US" smtClean="0"/>
              <a:pPr/>
              <a:t>3/7/14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800" y="5537200"/>
            <a:ext cx="9093200" cy="1168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800" y="589280"/>
            <a:ext cx="9093200" cy="465328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B142DA-8CE5-4540-8593-3EEDEF86857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38667" y="365761"/>
            <a:ext cx="9480061" cy="688535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1599" tIns="50799" rIns="101599" bIns="50799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65107" y="482403"/>
            <a:ext cx="9229788" cy="482369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1599" tIns="50799" rIns="101599" bIns="50799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382" y="5476240"/>
            <a:ext cx="9093200" cy="751840"/>
          </a:xfrm>
        </p:spPr>
        <p:txBody>
          <a:bodyPr lIns="101599" bIns="0" anchor="b"/>
          <a:lstStyle>
            <a:lvl1pPr algn="l">
              <a:buNone/>
              <a:defRPr sz="40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382" y="6249427"/>
            <a:ext cx="9093200" cy="467360"/>
          </a:xfrm>
        </p:spPr>
        <p:txBody>
          <a:bodyPr lIns="132079" tIns="0" anchor="t"/>
          <a:lstStyle>
            <a:lvl1pPr marL="0" marR="40640" indent="0" algn="l">
              <a:spcBef>
                <a:spcPts val="0"/>
              </a:spcBef>
              <a:spcAft>
                <a:spcPts val="0"/>
              </a:spcAft>
              <a:buNone/>
              <a:defRPr sz="20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A9A7CB-BEE6-4F99-898E-913F06E8E125}" type="datetime1">
              <a:rPr lang="en-US" smtClean="0"/>
              <a:pPr/>
              <a:t>3/7/14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2" y="589280"/>
            <a:ext cx="4368800" cy="4876800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83733" y="589280"/>
            <a:ext cx="4368800" cy="4876800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EE300C-6FC5-4FC3-AF1A-075E4F50620D}" type="datetime1">
              <a:rPr lang="en-US" smtClean="0"/>
              <a:pPr/>
              <a:t>3/7/14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800" y="5537200"/>
            <a:ext cx="9093200" cy="116840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4693" y="643820"/>
            <a:ext cx="4368800" cy="880180"/>
          </a:xfrm>
        </p:spPr>
        <p:txBody>
          <a:bodyPr lIns="162558" anchor="ctr"/>
          <a:lstStyle>
            <a:lvl1pPr marL="0" indent="0" algn="l">
              <a:buNone/>
              <a:defRPr sz="2700" b="1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169077" y="643820"/>
            <a:ext cx="4368800" cy="880180"/>
          </a:xfrm>
        </p:spPr>
        <p:txBody>
          <a:bodyPr lIns="152398" anchor="ctr"/>
          <a:lstStyle>
            <a:lvl1pPr marL="0" indent="0" algn="l">
              <a:buNone/>
              <a:defRPr sz="2700" b="1">
                <a:solidFill>
                  <a:schemeClr val="tx1"/>
                </a:solidFill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74693" y="1608667"/>
            <a:ext cx="4368800" cy="3877733"/>
          </a:xfrm>
        </p:spPr>
        <p:txBody>
          <a:bodyPr anchor="t"/>
          <a:lstStyle>
            <a:lvl1pPr algn="l">
              <a:defRPr sz="2700"/>
            </a:lvl1pPr>
            <a:lvl2pPr algn="l">
              <a:defRPr sz="2200"/>
            </a:lvl2pPr>
            <a:lvl3pPr algn="l">
              <a:defRPr sz="2000"/>
            </a:lvl3pPr>
            <a:lvl4pPr algn="l">
              <a:defRPr sz="1800"/>
            </a:lvl4pPr>
            <a:lvl5pPr algn="l"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9077" y="1608667"/>
            <a:ext cx="4368800" cy="3877733"/>
          </a:xfrm>
        </p:spPr>
        <p:txBody>
          <a:bodyPr anchor="t"/>
          <a:lstStyle>
            <a:lvl1pPr algn="l">
              <a:defRPr sz="2700"/>
            </a:lvl1pPr>
            <a:lvl2pPr algn="l">
              <a:defRPr sz="2200"/>
            </a:lvl2pPr>
            <a:lvl3pPr algn="l">
              <a:defRPr sz="2000"/>
            </a:lvl3pPr>
            <a:lvl4pPr algn="l">
              <a:defRPr sz="1800"/>
            </a:lvl4pPr>
            <a:lvl5pPr algn="l"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0D295D-4A77-4DEB-B04C-9F4282A8BC04}" type="datetime1">
              <a:rPr lang="en-US" smtClean="0"/>
              <a:pPr/>
              <a:t>3/7/14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B28685-4D0C-42D5-8013-B5904CD1FCBC}" type="datetime1">
              <a:rPr lang="en-US" smtClean="0"/>
              <a:pPr/>
              <a:t>3/7/14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38667" y="365761"/>
            <a:ext cx="9480061" cy="688535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1599" tIns="50799" rIns="101599" bIns="50799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DF226C0-9885-4BA9-BBFA-A52CBFEBB775}" type="datetime1">
              <a:rPr lang="en-US" smtClean="0"/>
              <a:pPr/>
              <a:t>3/7/14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4204" y="592667"/>
            <a:ext cx="3302000" cy="1016000"/>
          </a:xfrm>
        </p:spPr>
        <p:txBody>
          <a:bodyPr anchor="b"/>
          <a:lstStyle>
            <a:lvl1pPr algn="l">
              <a:buNone/>
              <a:defRPr sz="24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154274" y="1608669"/>
            <a:ext cx="3302000" cy="4673458"/>
          </a:xfrm>
        </p:spPr>
        <p:txBody>
          <a:bodyPr lIns="101599"/>
          <a:lstStyle>
            <a:lvl1pPr marL="20320" marR="2032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buNone/>
              <a:defRPr sz="1300">
                <a:solidFill>
                  <a:schemeClr val="tx1"/>
                </a:solidFill>
              </a:defRPr>
            </a:lvl2pPr>
            <a:lvl3pPr>
              <a:buNone/>
              <a:defRPr sz="1100">
                <a:solidFill>
                  <a:schemeClr val="tx1"/>
                </a:solidFill>
              </a:defRPr>
            </a:lvl3pPr>
            <a:lvl4pPr>
              <a:buNone/>
              <a:defRPr sz="1000">
                <a:solidFill>
                  <a:schemeClr val="tx1"/>
                </a:solidFill>
              </a:defRPr>
            </a:lvl4pPr>
            <a:lvl5pPr>
              <a:buNone/>
              <a:defRPr sz="10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45969" y="1033493"/>
            <a:ext cx="5140177" cy="5249336"/>
          </a:xfrm>
        </p:spPr>
        <p:txBody>
          <a:bodyPr/>
          <a:lstStyle>
            <a:lvl1pPr>
              <a:defRPr sz="3100">
                <a:solidFill>
                  <a:schemeClr val="tx1"/>
                </a:solidFill>
              </a:defRPr>
            </a:lvl1pPr>
            <a:lvl2pPr>
              <a:defRPr sz="2900">
                <a:solidFill>
                  <a:schemeClr val="tx1"/>
                </a:solidFill>
              </a:defRPr>
            </a:lvl2pPr>
            <a:lvl3pPr>
              <a:defRPr sz="2700">
                <a:solidFill>
                  <a:schemeClr val="tx1"/>
                </a:solidFill>
              </a:defRPr>
            </a:lvl3pPr>
            <a:lvl4pPr>
              <a:defRPr sz="2200">
                <a:solidFill>
                  <a:schemeClr val="tx1"/>
                </a:solidFill>
              </a:defRPr>
            </a:lvl4pPr>
            <a:lvl5pPr>
              <a:defRPr sz="22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EE1B38-C5EB-4D66-9137-0AFE9CDEDE8F}" type="datetime1">
              <a:rPr lang="en-US" smtClean="0"/>
              <a:pPr/>
              <a:t>3/7/14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38667" y="365761"/>
            <a:ext cx="9480061" cy="688535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1599" tIns="50799" rIns="101599" bIns="50799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7112001" y="482402"/>
            <a:ext cx="2582894" cy="48260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1599" tIns="50799" rIns="101599" bIns="50799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5568951"/>
            <a:ext cx="9144000" cy="1168400"/>
          </a:xfrm>
        </p:spPr>
        <p:txBody>
          <a:bodyPr anchor="t"/>
          <a:lstStyle>
            <a:lvl1pPr algn="l">
              <a:buNone/>
              <a:defRPr sz="40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7180791" y="592667"/>
            <a:ext cx="2489200" cy="4679422"/>
          </a:xfrm>
        </p:spPr>
        <p:txBody>
          <a:bodyPr lIns="101599"/>
          <a:lstStyle>
            <a:lvl1pPr marL="50799" indent="0" algn="l">
              <a:spcBef>
                <a:spcPts val="0"/>
              </a:spcBef>
              <a:buNone/>
              <a:defRPr sz="1600">
                <a:solidFill>
                  <a:srgbClr val="FFFFFF"/>
                </a:solidFill>
              </a:defRPr>
            </a:lvl1pPr>
            <a:lvl2pPr>
              <a:defRPr sz="1300">
                <a:solidFill>
                  <a:srgbClr val="FFFFFF"/>
                </a:solidFill>
              </a:defRPr>
            </a:lvl2pPr>
            <a:lvl3pPr>
              <a:defRPr sz="1100">
                <a:solidFill>
                  <a:srgbClr val="FFFFFF"/>
                </a:solidFill>
              </a:defRPr>
            </a:lvl3pPr>
            <a:lvl4pPr>
              <a:defRPr sz="1000">
                <a:solidFill>
                  <a:srgbClr val="FFFFFF"/>
                </a:solidFill>
              </a:defRPr>
            </a:lvl4pPr>
            <a:lvl5pPr>
              <a:defRPr sz="10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7B613C-1AD7-49D3-885D-F654C5CDBAA6}" type="datetime1">
              <a:rPr lang="en-US" smtClean="0"/>
              <a:pPr/>
              <a:t>3/7/14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8311" y="484187"/>
            <a:ext cx="6583680" cy="48260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6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38667" y="365761"/>
            <a:ext cx="9480061" cy="6885354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1599" tIns="50799" rIns="101599" bIns="50799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65107" y="482402"/>
            <a:ext cx="9229788" cy="60960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01599" tIns="50799" rIns="101599" bIns="50799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58800" y="5539544"/>
            <a:ext cx="9093200" cy="1168400"/>
          </a:xfrm>
          <a:prstGeom prst="rect">
            <a:avLst/>
          </a:prstGeom>
        </p:spPr>
        <p:txBody>
          <a:bodyPr vert="horz" lIns="101599" tIns="50799" rIns="101599" bIns="50799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58800" y="589280"/>
            <a:ext cx="9093200" cy="4653280"/>
          </a:xfrm>
          <a:prstGeom prst="rect">
            <a:avLst/>
          </a:prstGeom>
        </p:spPr>
        <p:txBody>
          <a:bodyPr vert="horz" lIns="203198" tIns="101599" rIns="101599" bIns="50799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4195920" y="6790973"/>
            <a:ext cx="2540000" cy="405694"/>
          </a:xfrm>
          <a:prstGeom prst="rect">
            <a:avLst/>
          </a:prstGeom>
        </p:spPr>
        <p:txBody>
          <a:bodyPr vert="horz" lIns="101599" tIns="50799" rIns="101599" bIns="50799" anchor="b"/>
          <a:lstStyle>
            <a:lvl1pPr algn="r" eaLnBrk="1" latinLnBrk="0" hangingPunct="1">
              <a:defRPr kumimoji="0" sz="11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27B613C-1AD7-49D3-885D-F654C5CDBAA6}" type="datetime1">
              <a:rPr lang="en-US" smtClean="0"/>
              <a:pPr/>
              <a:t>3/7/14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735920" y="6790973"/>
            <a:ext cx="2540000" cy="405694"/>
          </a:xfrm>
          <a:prstGeom prst="rect">
            <a:avLst/>
          </a:prstGeom>
        </p:spPr>
        <p:txBody>
          <a:bodyPr vert="horz" lIns="101599" tIns="50799" rIns="101599" bIns="50799" anchor="b"/>
          <a:lstStyle>
            <a:lvl1pPr algn="l" eaLnBrk="1" latinLnBrk="0" hangingPunct="1">
              <a:defRPr kumimoji="0" sz="11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9275920" y="6790973"/>
            <a:ext cx="508000" cy="405694"/>
          </a:xfrm>
          <a:prstGeom prst="rect">
            <a:avLst/>
          </a:prstGeom>
        </p:spPr>
        <p:txBody>
          <a:bodyPr vert="horz" lIns="101599" tIns="50799" rIns="101599" bIns="50799" anchor="b"/>
          <a:lstStyle>
            <a:lvl1pPr algn="r" eaLnBrk="1" latinLnBrk="0" hangingPunct="1">
              <a:defRPr kumimoji="0" sz="11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3" r:id="rId1"/>
    <p:sldLayoutId id="2147484204" r:id="rId2"/>
    <p:sldLayoutId id="2147484205" r:id="rId3"/>
    <p:sldLayoutId id="2147484206" r:id="rId4"/>
    <p:sldLayoutId id="2147484207" r:id="rId5"/>
    <p:sldLayoutId id="2147484208" r:id="rId6"/>
    <p:sldLayoutId id="2147484209" r:id="rId7"/>
    <p:sldLayoutId id="2147484210" r:id="rId8"/>
    <p:sldLayoutId id="2147484211" r:id="rId9"/>
    <p:sldLayoutId id="2147484212" r:id="rId10"/>
    <p:sldLayoutId id="214748421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4637" indent="-294637" algn="l" rtl="0" eaLnBrk="1" latinLnBrk="0" hangingPunct="1">
        <a:spcBef>
          <a:spcPts val="278"/>
        </a:spcBef>
        <a:buClr>
          <a:schemeClr val="accent1"/>
        </a:buClr>
        <a:buSzPct val="80000"/>
        <a:buFont typeface="Wingdings 2"/>
        <a:buChar char=""/>
        <a:defRPr kumimoji="0" sz="31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09594" indent="-223518" algn="l" rtl="0" eaLnBrk="1" latinLnBrk="0" hangingPunct="1">
        <a:spcBef>
          <a:spcPts val="278"/>
        </a:spcBef>
        <a:buClr>
          <a:schemeClr val="accent1"/>
        </a:buClr>
        <a:buSzPct val="100000"/>
        <a:buFont typeface="Verdana"/>
        <a:buChar char="◦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873751" indent="-203198" algn="l" rtl="0" eaLnBrk="1" latinLnBrk="0" hangingPunct="1">
        <a:spcBef>
          <a:spcPts val="278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7909" indent="-203198" algn="l" rtl="0" eaLnBrk="1" latinLnBrk="0" hangingPunct="1">
        <a:spcBef>
          <a:spcPts val="256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422386" indent="-203198" algn="l" rtl="0" eaLnBrk="1" latinLnBrk="0" hangingPunct="1">
        <a:spcBef>
          <a:spcPts val="278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56063" indent="-203198" algn="l" rtl="0" eaLnBrk="1" latinLnBrk="0" hangingPunct="1">
        <a:spcBef>
          <a:spcPts val="278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889741" indent="-203198" algn="l" rtl="0" eaLnBrk="1" latinLnBrk="0" hangingPunct="1">
        <a:spcBef>
          <a:spcPts val="283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579" indent="-203198" algn="l" rtl="0" eaLnBrk="1" latinLnBrk="0" hangingPunct="1">
        <a:spcBef>
          <a:spcPts val="286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387576" indent="-203198" algn="l" rtl="0" eaLnBrk="1" latinLnBrk="0" hangingPunct="1">
        <a:spcBef>
          <a:spcPts val="283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799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159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239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319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399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479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5596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6395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7.emf"/><Relationship Id="rId5" Type="http://schemas.openxmlformats.org/officeDocument/2006/relationships/image" Target="../media/image28.emf"/><Relationship Id="rId6" Type="http://schemas.openxmlformats.org/officeDocument/2006/relationships/image" Target="../media/image29.png"/><Relationship Id="rId7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31.png"/><Relationship Id="rId5" Type="http://schemas.openxmlformats.org/officeDocument/2006/relationships/image" Target="../media/image32.png"/><Relationship Id="rId6" Type="http://schemas.openxmlformats.org/officeDocument/2006/relationships/hyperlink" Target="http://www.google.com/url?sa=i&amp;rct=j&amp;q=&amp;esrc=s&amp;frm=1&amp;source=images&amp;cd=&amp;cad=rja&amp;docid=ikRkMslskay3tM&amp;tbnid=-kl8xpbh8snjpM:&amp;ved=&amp;url=http://www.bestweddingplanner.com/bakeries.asp&amp;ei=j8IVU_i_B6mM1AGHm4GIDw&amp;bvm=bv.62286460,d.dmQ&amp;psig=AFQjCNGjjubUC5vRkbAwNLTgjCbE1cAQrQ&amp;ust=1394021375585547" TargetMode="External"/><Relationship Id="rId7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34.jpeg"/><Relationship Id="rId5" Type="http://schemas.openxmlformats.org/officeDocument/2006/relationships/hyperlink" Target="http://www.nysafltrochester.wikispaces.com/" TargetMode="External"/><Relationship Id="rId6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36.png"/><Relationship Id="rId5" Type="http://schemas.openxmlformats.org/officeDocument/2006/relationships/image" Target="../media/image37.jpeg"/><Relationship Id="rId6" Type="http://schemas.openxmlformats.org/officeDocument/2006/relationships/hyperlink" Target="https://www.google.com/url?sa=i&amp;rct=j&amp;q=&amp;esrc=s&amp;frm=1&amp;source=images&amp;cd=&amp;cad=rja&amp;docid=m34HhBOZsvc8lM&amp;tbnid=gjooyvJiV0IO0M:&amp;ved=0CAUQjRw&amp;url=https://play.google.com/store/apps/details?id=uk.tapmedia.qrreader&amp;ei=DrkMU6H0HuTQsQS5rYCYDw&amp;bvm=bv.61725948,d.dmQ&amp;psig=AFQjCNFq4Ee32SuLNa7iSq1XTzEqBL_KXg&amp;ust=1393429127772110" TargetMode="External"/><Relationship Id="rId7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hyperlink" Target="http://nysafltrochester.wikispaces.com/Rate+the+workshops+you+attended!" TargetMode="External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hyperlink" Target="https://docs.google.com/forms/d/1o41N8ydKGTILURPpunT99RlgbVqy_wmOeT9MQX-SPdw/viewform" TargetMode="External"/><Relationship Id="rId5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jpg"/><Relationship Id="rId7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hyperlink" Target="http://www.google.com/url?sa=i&amp;rct=j&amp;q=&amp;esrc=s&amp;frm=1&amp;source=images&amp;cd=&amp;cad=rja&amp;docid=ye9FUn0oKlHaxM&amp;tbnid=agJe9YBYJ2KSzM:&amp;ved=&amp;url=http://icccet.org/?page_id=36&amp;ei=pBUOU9HlK-jJsQSJtIHQCw&amp;bvm=bv.61965928,d.eW0&amp;psig=AFQjCNFKFEFkeOlEd1DvpJXBkpuPFQRc1A&amp;ust=1393518340604404" TargetMode="External"/><Relationship Id="rId5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16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9" Type="http://schemas.openxmlformats.org/officeDocument/2006/relationships/image" Target="../media/image25.png"/><Relationship Id="rId10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footprints-incoming-clip-art-illustration-31811888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" t="55693" r="-3" b="7076"/>
          <a:stretch>
            <a:fillRect/>
          </a:stretch>
        </p:blipFill>
        <p:spPr bwMode="auto">
          <a:xfrm rot="20730298">
            <a:off x="3360819" y="4197476"/>
            <a:ext cx="3856301" cy="1435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19" name="Shape 19"/>
          <p:cNvSpPr/>
          <p:nvPr/>
        </p:nvSpPr>
        <p:spPr>
          <a:xfrm>
            <a:off x="0" y="676276"/>
            <a:ext cx="10131400" cy="203835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62" y="552887"/>
            <a:ext cx="2615559" cy="4738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2" name="Shape 22"/>
          <p:cNvSpPr txBox="1"/>
          <p:nvPr/>
        </p:nvSpPr>
        <p:spPr>
          <a:xfrm>
            <a:off x="626962" y="5672461"/>
            <a:ext cx="8809620" cy="1406400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algn="ctr"/>
            <a:r>
              <a:rPr lang="en-US" sz="4400" dirty="0">
                <a:latin typeface="Impact" panose="020B0806030902050204" pitchFamily="34" charset="0"/>
              </a:rPr>
              <a:t>C</a:t>
            </a:r>
            <a:r>
              <a:rPr lang="en-US" sz="3600" dirty="0">
                <a:latin typeface="Impact" panose="020B0806030902050204" pitchFamily="34" charset="0"/>
              </a:rPr>
              <a:t>reate, </a:t>
            </a:r>
            <a:r>
              <a:rPr lang="en-US" sz="4400" dirty="0">
                <a:latin typeface="Impact" panose="020B0806030902050204" pitchFamily="34" charset="0"/>
              </a:rPr>
              <a:t>S</a:t>
            </a:r>
            <a:r>
              <a:rPr lang="en-US" sz="3600" dirty="0">
                <a:latin typeface="Impact" panose="020B0806030902050204" pitchFamily="34" charset="0"/>
              </a:rPr>
              <a:t>hare, </a:t>
            </a:r>
            <a:r>
              <a:rPr lang="en-US" sz="4400" dirty="0">
                <a:latin typeface="Impact" panose="020B0806030902050204" pitchFamily="34" charset="0"/>
              </a:rPr>
              <a:t>I</a:t>
            </a:r>
            <a:r>
              <a:rPr lang="en-US" sz="3600" dirty="0">
                <a:latin typeface="Impact" panose="020B0806030902050204" pitchFamily="34" charset="0"/>
              </a:rPr>
              <a:t>nspire:</a:t>
            </a:r>
          </a:p>
          <a:p>
            <a:pPr algn="ctr"/>
            <a:r>
              <a:rPr lang="en-US" sz="3600" dirty="0">
                <a:latin typeface="Impact" panose="020B0806030902050204" pitchFamily="34" charset="0"/>
              </a:rPr>
              <a:t>Gathering Evidence of LOTE </a:t>
            </a:r>
            <a:r>
              <a:rPr lang="en-US" sz="3600" dirty="0" smtClean="0">
                <a:latin typeface="Impact" panose="020B0806030902050204" pitchFamily="34" charset="0"/>
              </a:rPr>
              <a:t>Excellence</a:t>
            </a:r>
            <a:endParaRPr lang="en-US" sz="3600" b="1" i="1" dirty="0">
              <a:latin typeface="Impact" panose="020B0806030902050204" pitchFamily="34" charset="0"/>
            </a:endParaRPr>
          </a:p>
          <a:p>
            <a:endParaRPr lang="en-US" sz="3600" b="1" i="1" dirty="0"/>
          </a:p>
        </p:txBody>
      </p:sp>
      <p:sp>
        <p:nvSpPr>
          <p:cNvPr id="2" name="Rectangle 1"/>
          <p:cNvSpPr/>
          <p:nvPr/>
        </p:nvSpPr>
        <p:spPr>
          <a:xfrm>
            <a:off x="479776" y="552887"/>
            <a:ext cx="9263664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200" dirty="0" smtClean="0">
                <a:latin typeface="Impact" panose="020B0806030902050204" pitchFamily="34" charset="0"/>
              </a:rPr>
              <a:t>2014 NYSAFLT </a:t>
            </a:r>
            <a:r>
              <a:rPr lang="en-US" sz="3200" dirty="0">
                <a:latin typeface="Impact" panose="020B0806030902050204" pitchFamily="34" charset="0"/>
              </a:rPr>
              <a:t> </a:t>
            </a:r>
            <a:endParaRPr lang="en-US" sz="3200" dirty="0" smtClean="0">
              <a:latin typeface="Impact" panose="020B0806030902050204" pitchFamily="34" charset="0"/>
            </a:endParaRPr>
          </a:p>
          <a:p>
            <a:pPr algn="r"/>
            <a:r>
              <a:rPr lang="en-US" sz="3200" dirty="0" smtClean="0">
                <a:latin typeface="Impact" panose="020B0806030902050204" pitchFamily="34" charset="0"/>
              </a:rPr>
              <a:t>Annual </a:t>
            </a:r>
            <a:r>
              <a:rPr lang="en-US" sz="3200" dirty="0">
                <a:latin typeface="Impact" panose="020B0806030902050204" pitchFamily="34" charset="0"/>
              </a:rPr>
              <a:t>Rochester </a:t>
            </a:r>
            <a:endParaRPr lang="en-US" sz="3200" dirty="0" smtClean="0">
              <a:latin typeface="Impact" panose="020B0806030902050204" pitchFamily="34" charset="0"/>
            </a:endParaRPr>
          </a:p>
          <a:p>
            <a:pPr algn="r"/>
            <a:r>
              <a:rPr lang="en-US" sz="3200" dirty="0" smtClean="0">
                <a:latin typeface="Impact" panose="020B0806030902050204" pitchFamily="34" charset="0"/>
              </a:rPr>
              <a:t>Regional Conference</a:t>
            </a:r>
            <a:endParaRPr lang="en-US" sz="3200" dirty="0">
              <a:latin typeface="Impact" panose="020B0806030902050204" pitchFamily="34" charset="0"/>
            </a:endParaRPr>
          </a:p>
          <a:p>
            <a:pPr algn="r"/>
            <a:r>
              <a:rPr lang="en-US" sz="3200" dirty="0">
                <a:latin typeface="Impact" panose="020B0806030902050204" pitchFamily="34" charset="0"/>
              </a:rPr>
              <a:t>March 8, 2014</a:t>
            </a:r>
          </a:p>
          <a:p>
            <a:pPr algn="r"/>
            <a:r>
              <a:rPr lang="en-US" sz="3200" dirty="0">
                <a:latin typeface="Impact" panose="020B0806030902050204" pitchFamily="34" charset="0"/>
              </a:rPr>
              <a:t>Nazareth College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 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5304" y="2125835"/>
            <a:ext cx="2112608" cy="2147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30" name="Picture 6" descr="qrcode - NYSAFLT wikispac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2752" y="4456919"/>
            <a:ext cx="1200150" cy="119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15160" y="877570"/>
            <a:ext cx="7594600" cy="650875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u="sng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Membership </a:t>
            </a:r>
            <a:r>
              <a:rPr lang="en-US" sz="3600" u="sng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– Best </a:t>
            </a:r>
            <a:r>
              <a:rPr lang="en-US" sz="3600" u="sng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deal around!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44563" y="2022476"/>
            <a:ext cx="8453437" cy="2803525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FontTx/>
              <a:buChar char="•"/>
              <a:tabLst>
                <a:tab pos="1087438" algn="l"/>
                <a:tab pos="1147763" algn="l"/>
              </a:tabLst>
            </a:pPr>
            <a:r>
              <a:rPr lang="en-US" sz="3600" dirty="0">
                <a:latin typeface="Cambria" panose="02040503050406030204" pitchFamily="18" charset="0"/>
                <a:cs typeface="Times New Roman" charset="0"/>
              </a:rPr>
              <a:t>$55 	- Regular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Char char="•"/>
              <a:tabLst>
                <a:tab pos="1087438" algn="l"/>
                <a:tab pos="1147763" algn="l"/>
              </a:tabLst>
            </a:pPr>
            <a:r>
              <a:rPr lang="en-US" sz="3600" dirty="0">
                <a:latin typeface="Cambria" panose="02040503050406030204" pitchFamily="18" charset="0"/>
                <a:cs typeface="Times New Roman" charset="0"/>
              </a:rPr>
              <a:t>$35 	- Associate (part-time/unemployed)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Char char="•"/>
              <a:tabLst>
                <a:tab pos="1087438" algn="l"/>
                <a:tab pos="1147763" algn="l"/>
              </a:tabLst>
            </a:pPr>
            <a:r>
              <a:rPr lang="en-US" sz="3600" dirty="0">
                <a:latin typeface="Cambria" panose="02040503050406030204" pitchFamily="18" charset="0"/>
                <a:cs typeface="Times New Roman" charset="0"/>
              </a:rPr>
              <a:t>$25 	- Retiree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Char char="•"/>
              <a:tabLst>
                <a:tab pos="1087438" algn="l"/>
                <a:tab pos="1147763" algn="l"/>
              </a:tabLst>
            </a:pPr>
            <a:r>
              <a:rPr lang="en-US" sz="3600" dirty="0">
                <a:latin typeface="Cambria" panose="02040503050406030204" pitchFamily="18" charset="0"/>
                <a:cs typeface="Times New Roman" charset="0"/>
              </a:rPr>
              <a:t>$15 	- Full-time student</a:t>
            </a:r>
          </a:p>
        </p:txBody>
      </p:sp>
      <p:pic>
        <p:nvPicPr>
          <p:cNvPr id="5" name="Picture 4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411393" y="4935188"/>
            <a:ext cx="5080000" cy="2092881"/>
          </a:xfrm>
          <a:prstGeom prst="rect">
            <a:avLst/>
          </a:prstGeom>
        </p:spPr>
        <p:txBody>
          <a:bodyPr lIns="91439" tIns="45720" rIns="91439" bIns="4572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 * * * * * * * * New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</a:rPr>
              <a:t> * * * * * * </a:t>
            </a:r>
            <a:r>
              <a:rPr lang="en-US" sz="28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* </a:t>
            </a:r>
            <a:r>
              <a:rPr lang="en-US" sz="2800" dirty="0">
                <a:solidFill>
                  <a:srgbClr val="FF0000"/>
                </a:solidFill>
                <a:latin typeface="Cambria" panose="02040503050406030204" pitchFamily="18" charset="0"/>
              </a:rPr>
              <a:t>* </a:t>
            </a:r>
            <a:r>
              <a:rPr lang="en-US" sz="28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*  </a:t>
            </a:r>
          </a:p>
          <a:p>
            <a:pPr algn="ctr"/>
            <a:r>
              <a:rPr lang="en-US" sz="28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Special Payment Options</a:t>
            </a:r>
          </a:p>
          <a:p>
            <a:pPr algn="ctr"/>
            <a:r>
              <a:rPr lang="en-US" sz="28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Two easy payments</a:t>
            </a:r>
          </a:p>
          <a:p>
            <a:pPr algn="ctr"/>
            <a:r>
              <a:rPr lang="en-US" sz="2800" dirty="0" smtClean="0">
                <a:solidFill>
                  <a:srgbClr val="FF0000"/>
                </a:solidFill>
                <a:latin typeface="Cambria" panose="02040503050406030204" pitchFamily="18" charset="0"/>
              </a:rPr>
              <a:t>Auto-renewal</a:t>
            </a:r>
          </a:p>
          <a:p>
            <a:pPr algn="ctr"/>
            <a:endParaRPr lang="en-US" sz="18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34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ctrTitle" idx="4294967295"/>
          </p:nvPr>
        </p:nvSpPr>
        <p:spPr>
          <a:xfrm>
            <a:off x="1889125" y="739775"/>
            <a:ext cx="7590155" cy="849313"/>
          </a:xfrm>
          <a:prstGeom prst="rect">
            <a:avLst/>
          </a:prstGeom>
        </p:spPr>
        <p:txBody>
          <a:bodyPr lIns="38100" tIns="38100" rIns="38100" bIns="38100" anchor="ctr" anchorCtr="0">
            <a:noAutofit/>
          </a:bodyPr>
          <a:lstStyle/>
          <a:p>
            <a:pPr>
              <a:lnSpc>
                <a:spcPct val="114062"/>
              </a:lnSpc>
              <a:spcBef>
                <a:spcPts val="0"/>
              </a:spcBef>
            </a:pPr>
            <a:r>
              <a:rPr lang="en-US" u="sng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Arial"/>
                <a:cs typeface="Arial"/>
                <a:sym typeface="Arial"/>
              </a:rPr>
              <a:t>Vendors &amp; Exhibitors</a:t>
            </a:r>
          </a:p>
        </p:txBody>
      </p:sp>
      <p:sp>
        <p:nvSpPr>
          <p:cNvPr id="105" name="Shape 105"/>
          <p:cNvSpPr txBox="1">
            <a:spLocks noGrp="1"/>
          </p:cNvSpPr>
          <p:nvPr>
            <p:ph type="subTitle" idx="4294967295"/>
          </p:nvPr>
        </p:nvSpPr>
        <p:spPr>
          <a:xfrm>
            <a:off x="1036320" y="1720850"/>
            <a:ext cx="8302625" cy="593957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indent="0" algn="ctr">
              <a:lnSpc>
                <a:spcPct val="11375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rgbClr val="000000"/>
                </a:solidFill>
                <a:latin typeface="Cambria" panose="02040503050406030204" pitchFamily="18" charset="0"/>
                <a:ea typeface="Arial"/>
                <a:cs typeface="Arial"/>
                <a:sym typeface="Arial"/>
              </a:rPr>
              <a:t>We sincerely thank the following vendors and exhibitors:</a:t>
            </a:r>
          </a:p>
          <a:p>
            <a:pPr marL="0" indent="0" algn="ctr">
              <a:lnSpc>
                <a:spcPct val="113750"/>
              </a:lnSpc>
              <a:spcBef>
                <a:spcPts val="0"/>
              </a:spcBef>
              <a:buNone/>
            </a:pPr>
            <a:endParaRPr lang="en-US" sz="1800" b="1" dirty="0">
              <a:solidFill>
                <a:srgbClr val="000000"/>
              </a:solidFill>
              <a:latin typeface="Cambria" panose="02040503050406030204" pitchFamily="18" charset="0"/>
              <a:ea typeface="Arial"/>
              <a:cs typeface="Arial"/>
              <a:sym typeface="Arial"/>
            </a:endParaRPr>
          </a:p>
        </p:txBody>
      </p:sp>
      <p:pic>
        <p:nvPicPr>
          <p:cNvPr id="7" name="Picture 6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870542" y="2232362"/>
            <a:ext cx="570017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sz="1800" b="1" dirty="0">
                <a:latin typeface="Cambria" panose="02040503050406030204" pitchFamily="18" charset="0"/>
              </a:rPr>
              <a:t>K12 </a:t>
            </a:r>
            <a:r>
              <a:rPr lang="en-US" sz="1800" b="1" dirty="0" smtClean="0">
                <a:latin typeface="Cambria" panose="02040503050406030204" pitchFamily="18" charset="0"/>
              </a:rPr>
              <a:t>Books</a:t>
            </a:r>
            <a:endParaRPr lang="en-US" sz="1800" b="1" dirty="0">
              <a:latin typeface="Cambria" panose="02040503050406030204" pitchFamily="18" charset="0"/>
            </a:endParaRPr>
          </a:p>
          <a:p>
            <a:pPr algn="r">
              <a:lnSpc>
                <a:spcPct val="200000"/>
              </a:lnSpc>
            </a:pPr>
            <a:r>
              <a:rPr lang="en-US" sz="1800" b="1" dirty="0">
                <a:latin typeface="Cambria" panose="02040503050406030204" pitchFamily="18" charset="0"/>
              </a:rPr>
              <a:t>L &amp; L Enterprises</a:t>
            </a:r>
          </a:p>
          <a:p>
            <a:pPr algn="r">
              <a:lnSpc>
                <a:spcPct val="200000"/>
              </a:lnSpc>
            </a:pPr>
            <a:r>
              <a:rPr lang="en-US" sz="1800" b="1" dirty="0" err="1">
                <a:latin typeface="Cambria" panose="02040503050406030204" pitchFamily="18" charset="0"/>
              </a:rPr>
              <a:t>Magnabilities</a:t>
            </a:r>
            <a:endParaRPr lang="en-US" sz="1800" b="1" dirty="0">
              <a:latin typeface="Cambria" panose="02040503050406030204" pitchFamily="18" charset="0"/>
            </a:endParaRPr>
          </a:p>
          <a:p>
            <a:pPr algn="r">
              <a:lnSpc>
                <a:spcPct val="200000"/>
              </a:lnSpc>
            </a:pPr>
            <a:r>
              <a:rPr lang="en-US" sz="1800" b="1" dirty="0">
                <a:latin typeface="Cambria" panose="02040503050406030204" pitchFamily="18" charset="0"/>
              </a:rPr>
              <a:t>Passports Inc.</a:t>
            </a:r>
          </a:p>
          <a:p>
            <a:pPr algn="r">
              <a:lnSpc>
                <a:spcPct val="200000"/>
              </a:lnSpc>
            </a:pPr>
            <a:r>
              <a:rPr lang="en-US" sz="1800" b="1" dirty="0">
                <a:latin typeface="Cambria" panose="02040503050406030204" pitchFamily="18" charset="0"/>
              </a:rPr>
              <a:t>Proficiency Press</a:t>
            </a:r>
          </a:p>
          <a:p>
            <a:pPr algn="r">
              <a:lnSpc>
                <a:spcPct val="200000"/>
              </a:lnSpc>
            </a:pPr>
            <a:r>
              <a:rPr lang="en-US" sz="1800" b="1" dirty="0" err="1">
                <a:latin typeface="Cambria" panose="02040503050406030204" pitchFamily="18" charset="0"/>
              </a:rPr>
              <a:t>Programa</a:t>
            </a:r>
            <a:r>
              <a:rPr lang="en-US" sz="1800" b="1" dirty="0">
                <a:latin typeface="Cambria" panose="02040503050406030204" pitchFamily="18" charset="0"/>
              </a:rPr>
              <a:t> de </a:t>
            </a:r>
            <a:r>
              <a:rPr lang="en-US" sz="1800" b="1" dirty="0" err="1">
                <a:latin typeface="Cambria" panose="02040503050406030204" pitchFamily="18" charset="0"/>
              </a:rPr>
              <a:t>Intercambio</a:t>
            </a:r>
            <a:r>
              <a:rPr lang="en-US" sz="1800" b="1" dirty="0">
                <a:latin typeface="Cambria" panose="02040503050406030204" pitchFamily="18" charset="0"/>
              </a:rPr>
              <a:t> Cultural </a:t>
            </a:r>
            <a:r>
              <a:rPr lang="en-US" sz="1800" b="1" dirty="0" err="1">
                <a:latin typeface="Cambria" panose="02040503050406030204" pitchFamily="18" charset="0"/>
              </a:rPr>
              <a:t>Internacional</a:t>
            </a:r>
            <a:r>
              <a:rPr lang="en-US" sz="1800" b="1" dirty="0">
                <a:latin typeface="Cambria" panose="02040503050406030204" pitchFamily="18" charset="0"/>
              </a:rPr>
              <a:t> </a:t>
            </a:r>
          </a:p>
          <a:p>
            <a:pPr algn="r">
              <a:lnSpc>
                <a:spcPct val="200000"/>
              </a:lnSpc>
            </a:pPr>
            <a:r>
              <a:rPr lang="en-US" sz="1800" b="1" dirty="0">
                <a:latin typeface="Cambria" panose="02040503050406030204" pitchFamily="18" charset="0"/>
              </a:rPr>
              <a:t>Rochester International Film Festival</a:t>
            </a:r>
          </a:p>
          <a:p>
            <a:pPr algn="r">
              <a:lnSpc>
                <a:spcPct val="200000"/>
              </a:lnSpc>
            </a:pPr>
            <a:r>
              <a:rPr lang="en-US" sz="1800" b="1" dirty="0">
                <a:latin typeface="Cambria" panose="02040503050406030204" pitchFamily="18" charset="0"/>
              </a:rPr>
              <a:t>Vista Higher Learning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518160" y="2233527"/>
            <a:ext cx="4714240" cy="4992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800" b="1" dirty="0">
                <a:latin typeface="Cambria" panose="02040503050406030204" pitchFamily="18" charset="0"/>
              </a:rPr>
              <a:t>Alliance </a:t>
            </a:r>
            <a:r>
              <a:rPr lang="en-US" sz="1800" b="1" dirty="0" err="1">
                <a:latin typeface="Cambria" panose="02040503050406030204" pitchFamily="18" charset="0"/>
              </a:rPr>
              <a:t>Française</a:t>
            </a:r>
            <a:r>
              <a:rPr lang="en-US" sz="1800" b="1" dirty="0">
                <a:latin typeface="Cambria" panose="02040503050406030204" pitchFamily="18" charset="0"/>
              </a:rPr>
              <a:t> de Rochester</a:t>
            </a:r>
          </a:p>
          <a:p>
            <a:pPr>
              <a:lnSpc>
                <a:spcPct val="200000"/>
              </a:lnSpc>
            </a:pPr>
            <a:r>
              <a:rPr lang="en-US" sz="1800" b="1" dirty="0">
                <a:latin typeface="Cambria" panose="02040503050406030204" pitchFamily="18" charset="0"/>
              </a:rPr>
              <a:t>American  Association of Teachers of French (AATF)</a:t>
            </a:r>
          </a:p>
          <a:p>
            <a:pPr>
              <a:lnSpc>
                <a:spcPct val="200000"/>
              </a:lnSpc>
            </a:pPr>
            <a:r>
              <a:rPr lang="en-US" sz="1800" b="1" dirty="0">
                <a:latin typeface="Cambria" panose="02040503050406030204" pitchFamily="18" charset="0"/>
              </a:rPr>
              <a:t>Association of Teen-Age Diplomats (ATAD)</a:t>
            </a:r>
          </a:p>
          <a:p>
            <a:pPr>
              <a:lnSpc>
                <a:spcPct val="200000"/>
              </a:lnSpc>
            </a:pPr>
            <a:r>
              <a:rPr lang="en-US" sz="1800" b="1" dirty="0">
                <a:latin typeface="Cambria" panose="02040503050406030204" pitchFamily="18" charset="0"/>
              </a:rPr>
              <a:t>Carole D. Fredericks Foundation, Inc.</a:t>
            </a:r>
          </a:p>
          <a:p>
            <a:pPr>
              <a:lnSpc>
                <a:spcPct val="200000"/>
              </a:lnSpc>
            </a:pPr>
            <a:r>
              <a:rPr lang="en-US" sz="1800" b="1" dirty="0">
                <a:latin typeface="Cambria" panose="02040503050406030204" pitchFamily="18" charset="0"/>
              </a:rPr>
              <a:t>Chester Technical Services Inc. </a:t>
            </a:r>
          </a:p>
          <a:p>
            <a:pPr>
              <a:lnSpc>
                <a:spcPct val="200000"/>
              </a:lnSpc>
            </a:pPr>
            <a:r>
              <a:rPr lang="en-US" sz="1800" b="1" dirty="0">
                <a:latin typeface="Cambria" panose="02040503050406030204" pitchFamily="18" charset="0"/>
              </a:rPr>
              <a:t>Cool Bean Perks</a:t>
            </a:r>
          </a:p>
          <a:p>
            <a:pPr>
              <a:lnSpc>
                <a:spcPct val="200000"/>
              </a:lnSpc>
            </a:pPr>
            <a:r>
              <a:rPr lang="en-US" sz="1800" b="1" dirty="0">
                <a:latin typeface="Cambria" panose="02040503050406030204" pitchFamily="18" charset="0"/>
              </a:rPr>
              <a:t>El </a:t>
            </a:r>
            <a:r>
              <a:rPr lang="en-US" sz="1800" b="1" dirty="0" err="1">
                <a:latin typeface="Cambria" panose="02040503050406030204" pitchFamily="18" charset="0"/>
              </a:rPr>
              <a:t>Buen</a:t>
            </a:r>
            <a:r>
              <a:rPr lang="en-US" sz="1800" b="1" dirty="0">
                <a:latin typeface="Cambria" panose="02040503050406030204" pitchFamily="18" charset="0"/>
              </a:rPr>
              <a:t> Amigo</a:t>
            </a:r>
          </a:p>
          <a:p>
            <a:pPr>
              <a:lnSpc>
                <a:spcPct val="200000"/>
              </a:lnSpc>
            </a:pPr>
            <a:r>
              <a:rPr lang="en-US" sz="1800" b="1" dirty="0">
                <a:latin typeface="Cambria" panose="02040503050406030204" pitchFamily="18" charset="0"/>
              </a:rPr>
              <a:t>Houghton Mifflin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0760">
            <a:off x="7901108" y="807705"/>
            <a:ext cx="1579608" cy="888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89600">
            <a:off x="2840495" y="5864425"/>
            <a:ext cx="1693404" cy="943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244" name="Picture 4" descr="L&amp;L enterprise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48335">
            <a:off x="5260599" y="6307823"/>
            <a:ext cx="1601267" cy="904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987" y="2023372"/>
            <a:ext cx="1353838" cy="3205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2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02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2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ctrTitle" idx="4294967295"/>
          </p:nvPr>
        </p:nvSpPr>
        <p:spPr>
          <a:xfrm>
            <a:off x="1889126" y="794340"/>
            <a:ext cx="7726514" cy="849313"/>
          </a:xfrm>
          <a:prstGeom prst="rect">
            <a:avLst/>
          </a:prstGeom>
        </p:spPr>
        <p:txBody>
          <a:bodyPr lIns="38100" tIns="38100" rIns="38100" bIns="38100" anchor="ctr" anchorCtr="0">
            <a:noAutofit/>
          </a:bodyPr>
          <a:lstStyle/>
          <a:p>
            <a:pPr>
              <a:lnSpc>
                <a:spcPct val="114062"/>
              </a:lnSpc>
              <a:spcBef>
                <a:spcPts val="0"/>
              </a:spcBef>
            </a:pPr>
            <a:r>
              <a:rPr lang="en-US" sz="4400" u="sng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Arial"/>
                <a:cs typeface="Arial"/>
                <a:sym typeface="Arial"/>
              </a:rPr>
              <a:t>Raffles</a:t>
            </a:r>
          </a:p>
        </p:txBody>
      </p:sp>
      <p:sp>
        <p:nvSpPr>
          <p:cNvPr id="105" name="Shape 105"/>
          <p:cNvSpPr txBox="1">
            <a:spLocks noGrp="1"/>
          </p:cNvSpPr>
          <p:nvPr>
            <p:ph type="subTitle" idx="4294967295"/>
          </p:nvPr>
        </p:nvSpPr>
        <p:spPr>
          <a:xfrm>
            <a:off x="936726" y="1765255"/>
            <a:ext cx="8302625" cy="819150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indent="0" algn="ctr">
              <a:lnSpc>
                <a:spcPct val="113750"/>
              </a:lnSpc>
              <a:spcBef>
                <a:spcPts val="0"/>
              </a:spcBef>
              <a:buNone/>
            </a:pPr>
            <a:r>
              <a:rPr lang="en-US" sz="2000" b="1" dirty="0">
                <a:solidFill>
                  <a:srgbClr val="000000"/>
                </a:solidFill>
                <a:latin typeface="Cambria" panose="02040503050406030204" pitchFamily="18" charset="0"/>
                <a:ea typeface="Arial"/>
                <a:cs typeface="Arial"/>
                <a:sym typeface="Arial"/>
              </a:rPr>
              <a:t>Remember to attend both Exhibitor sessions at 9:50 and 12:10 during which time we will hold raffles with great prizes from:</a:t>
            </a:r>
            <a:endParaRPr lang="en-US" sz="2000" b="1" dirty="0">
              <a:latin typeface="Cambria" panose="02040503050406030204" pitchFamily="18" charset="0"/>
            </a:endParaRPr>
          </a:p>
        </p:txBody>
      </p:sp>
      <p:pic>
        <p:nvPicPr>
          <p:cNvPr id="7" name="Picture 6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48" y="2546827"/>
            <a:ext cx="4564193" cy="45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8301" y="2529239"/>
            <a:ext cx="4417339" cy="459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encrypted-tbn0.gstatic.com/images?q=tbn:ANd9GcSONCjk6h5TELufetEkzD80BeiLC4kj3KjNbIsXovPocSicgT-OmQ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474" y="572725"/>
            <a:ext cx="1443652" cy="107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95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ctrTitle" idx="4294967295"/>
          </p:nvPr>
        </p:nvSpPr>
        <p:spPr>
          <a:xfrm>
            <a:off x="1889125" y="739775"/>
            <a:ext cx="7590155" cy="849313"/>
          </a:xfrm>
          <a:prstGeom prst="rect">
            <a:avLst/>
          </a:prstGeom>
        </p:spPr>
        <p:txBody>
          <a:bodyPr lIns="38100" tIns="38100" rIns="38100" bIns="38100" anchor="ctr" anchorCtr="0">
            <a:noAutofit/>
          </a:bodyPr>
          <a:lstStyle/>
          <a:p>
            <a:pPr>
              <a:lnSpc>
                <a:spcPct val="114062"/>
              </a:lnSpc>
              <a:spcBef>
                <a:spcPts val="0"/>
              </a:spcBef>
            </a:pPr>
            <a:r>
              <a:rPr lang="en-US" u="sng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  <a:ea typeface="Arial"/>
                <a:cs typeface="Arial"/>
                <a:sym typeface="Arial"/>
              </a:rPr>
              <a:t>Handouts &amp; materials</a:t>
            </a:r>
            <a:endParaRPr lang="en-US" u="sng" dirty="0">
              <a:solidFill>
                <a:srgbClr val="000000"/>
              </a:solidFill>
              <a:effectLst/>
              <a:latin typeface="Cambria" panose="02040503050406030204" pitchFamily="18" charset="0"/>
              <a:ea typeface="Arial"/>
              <a:cs typeface="Arial"/>
              <a:sym typeface="Arial"/>
            </a:endParaRPr>
          </a:p>
        </p:txBody>
      </p:sp>
      <p:pic>
        <p:nvPicPr>
          <p:cNvPr id="7" name="Picture 6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pic>
        <p:nvPicPr>
          <p:cNvPr id="8196" name="Picture 4" descr="smiley_recycling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720" y="421163"/>
            <a:ext cx="1886268" cy="1668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34629" y="2277674"/>
            <a:ext cx="8875118" cy="4382135"/>
          </a:xfrm>
          <a:prstGeom prst="rect">
            <a:avLst/>
          </a:prstGeom>
          <a:noFill/>
          <a:ln w="34925" algn="in">
            <a:solidFill>
              <a:srgbClr val="00B05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268288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mbria" panose="02040503050406030204" pitchFamily="18" charset="0"/>
              <a:cs typeface="Arial" pitchFamily="34" charset="0"/>
            </a:endParaRPr>
          </a:p>
          <a:p>
            <a:pPr marL="0" marR="268288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anose="02040503050406030204" pitchFamily="18" charset="0"/>
                <a:cs typeface="Arial" pitchFamily="34" charset="0"/>
              </a:rPr>
              <a:t>We’re going </a:t>
            </a:r>
            <a:r>
              <a:rPr kumimoji="0" lang="en-US" altLang="en-US" sz="4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mbria" panose="02040503050406030204" pitchFamily="18" charset="0"/>
                <a:cs typeface="Arial" pitchFamily="34" charset="0"/>
              </a:rPr>
              <a:t>GREEN!</a:t>
            </a:r>
            <a:r>
              <a:rPr kumimoji="0" lang="en-US" altLang="en-US" sz="4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anose="02040503050406030204" pitchFamily="18" charset="0"/>
                <a:cs typeface="Arial" pitchFamily="34" charset="0"/>
              </a:rPr>
              <a:t>  </a:t>
            </a:r>
          </a:p>
          <a:p>
            <a:pPr marL="0" marR="268288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anose="02040503050406030204" pitchFamily="18" charset="0"/>
                <a:cs typeface="Arial" pitchFamily="34" charset="0"/>
              </a:rPr>
              <a:t>Many of the presenters have uploaded their workshop materials and PowerPoint presentations to </a:t>
            </a:r>
          </a:p>
          <a:p>
            <a:pPr marL="0" marR="268288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mbria" panose="02040503050406030204" pitchFamily="18" charset="0"/>
              <a:cs typeface="Arial" pitchFamily="34" charset="0"/>
            </a:endParaRPr>
          </a:p>
          <a:p>
            <a:pPr marL="0" marR="268288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mbria" panose="02040503050406030204" pitchFamily="18" charset="0"/>
                <a:cs typeface="Arial" pitchFamily="34" charset="0"/>
              </a:rPr>
              <a:t>www.nysafltrochester.wikispaces.com</a:t>
            </a:r>
          </a:p>
          <a:p>
            <a:pPr marL="0" marR="268288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anose="02040503050406030204" pitchFamily="18" charset="0"/>
                <a:cs typeface="Arial" pitchFamily="34" charset="0"/>
              </a:rPr>
              <a:t> </a:t>
            </a:r>
            <a:endParaRPr kumimoji="0" lang="en-US" altLang="en-US" sz="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mbria" panose="02040503050406030204" pitchFamily="18" charset="0"/>
              <a:cs typeface="Arial" pitchFamily="34" charset="0"/>
            </a:endParaRPr>
          </a:p>
          <a:p>
            <a:pPr marL="0" marR="268288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anose="02040503050406030204" pitchFamily="18" charset="0"/>
                <a:cs typeface="Arial" pitchFamily="34" charset="0"/>
              </a:rPr>
              <a:t>for convenient access for conference attendees.</a:t>
            </a:r>
            <a:endParaRPr kumimoji="0" lang="en-US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479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ctrTitle" idx="4294967295"/>
          </p:nvPr>
        </p:nvSpPr>
        <p:spPr>
          <a:xfrm>
            <a:off x="1889125" y="739775"/>
            <a:ext cx="7590155" cy="849313"/>
          </a:xfrm>
          <a:prstGeom prst="rect">
            <a:avLst/>
          </a:prstGeom>
        </p:spPr>
        <p:txBody>
          <a:bodyPr lIns="38100" tIns="38100" rIns="38100" bIns="38100" anchor="ctr" anchorCtr="0">
            <a:noAutofit/>
          </a:bodyPr>
          <a:lstStyle/>
          <a:p>
            <a:pPr>
              <a:lnSpc>
                <a:spcPct val="114062"/>
              </a:lnSpc>
              <a:spcBef>
                <a:spcPts val="0"/>
              </a:spcBef>
            </a:pPr>
            <a:r>
              <a:rPr lang="en-US" sz="3200" u="sng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  <a:ea typeface="Arial"/>
                <a:cs typeface="Arial"/>
                <a:sym typeface="Arial"/>
              </a:rPr>
              <a:t>www.nysafltrochester.wikispaces.com</a:t>
            </a:r>
            <a:endParaRPr lang="en-US" sz="3200" u="sng" dirty="0">
              <a:solidFill>
                <a:srgbClr val="000000"/>
              </a:solidFill>
              <a:effectLst/>
              <a:latin typeface="Cambria" panose="02040503050406030204" pitchFamily="18" charset="0"/>
              <a:ea typeface="Arial"/>
              <a:cs typeface="Arial"/>
              <a:sym typeface="Arial"/>
            </a:endParaRPr>
          </a:p>
        </p:txBody>
      </p:sp>
      <p:pic>
        <p:nvPicPr>
          <p:cNvPr id="7" name="Picture 6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pic>
        <p:nvPicPr>
          <p:cNvPr id="8196" name="Picture 4" descr="smiley_recycling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9033" y="5235921"/>
            <a:ext cx="1886268" cy="1668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26" name="Picture 2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" t="11981" r="16126" b="20594"/>
          <a:stretch/>
        </p:blipFill>
        <p:spPr bwMode="auto">
          <a:xfrm>
            <a:off x="2148769" y="1851790"/>
            <a:ext cx="5389951" cy="5052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133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ctrTitle" idx="4294967295"/>
          </p:nvPr>
        </p:nvSpPr>
        <p:spPr>
          <a:xfrm>
            <a:off x="1889125" y="739775"/>
            <a:ext cx="7590155" cy="849313"/>
          </a:xfrm>
          <a:prstGeom prst="rect">
            <a:avLst/>
          </a:prstGeom>
        </p:spPr>
        <p:txBody>
          <a:bodyPr lIns="38100" tIns="38100" rIns="38100" bIns="38100" anchor="ctr" anchorCtr="0">
            <a:noAutofit/>
          </a:bodyPr>
          <a:lstStyle/>
          <a:p>
            <a:pPr>
              <a:lnSpc>
                <a:spcPct val="114062"/>
              </a:lnSpc>
              <a:spcBef>
                <a:spcPts val="0"/>
              </a:spcBef>
            </a:pPr>
            <a:r>
              <a:rPr lang="en-US" u="sng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  <a:ea typeface="Arial"/>
                <a:cs typeface="Arial"/>
                <a:sym typeface="Arial"/>
              </a:rPr>
              <a:t>Workshop feedback</a:t>
            </a:r>
            <a:endParaRPr lang="en-US" u="sng" dirty="0">
              <a:solidFill>
                <a:srgbClr val="000000"/>
              </a:solidFill>
              <a:effectLst/>
              <a:latin typeface="Cambria" panose="02040503050406030204" pitchFamily="18" charset="0"/>
              <a:ea typeface="Arial"/>
              <a:cs typeface="Arial"/>
              <a:sym typeface="Arial"/>
            </a:endParaRPr>
          </a:p>
        </p:txBody>
      </p:sp>
      <p:pic>
        <p:nvPicPr>
          <p:cNvPr id="7" name="Picture 6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945286" y="528910"/>
            <a:ext cx="8287425" cy="6274420"/>
            <a:chOff x="882333" y="785162"/>
            <a:chExt cx="7733347" cy="6274420"/>
          </a:xfrm>
        </p:grpSpPr>
        <p:sp>
          <p:nvSpPr>
            <p:cNvPr id="4" name="Text Box 2"/>
            <p:cNvSpPr txBox="1">
              <a:spLocks noChangeArrowheads="1"/>
            </p:cNvSpPr>
            <p:nvPr/>
          </p:nvSpPr>
          <p:spPr bwMode="auto">
            <a:xfrm>
              <a:off x="882333" y="2092960"/>
              <a:ext cx="7733347" cy="4966622"/>
            </a:xfrm>
            <a:prstGeom prst="rect">
              <a:avLst/>
            </a:prstGeom>
            <a:solidFill>
              <a:srgbClr val="FFFFFF"/>
            </a:solidFill>
            <a:ln w="57150" algn="in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" panose="02040503050406030204" pitchFamily="18" charset="0"/>
                <a:cs typeface="Arial" pitchFamily="34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146491" y="785162"/>
              <a:ext cx="7245668" cy="6140926"/>
              <a:chOff x="1146491" y="785162"/>
              <a:chExt cx="7245668" cy="6140926"/>
            </a:xfrm>
          </p:grpSpPr>
          <p:pic>
            <p:nvPicPr>
              <p:cNvPr id="6147" name="Picture 3" descr="qrcode - rate your workshiops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46492" y="3776906"/>
                <a:ext cx="3151187" cy="31491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</p:pic>
          <p:pic>
            <p:nvPicPr>
              <p:cNvPr id="6148" name="Picture 4" descr="Smiley_Idea[1]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7088724" y="785162"/>
                <a:ext cx="976533" cy="11918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in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</p:pic>
          <p:sp>
            <p:nvSpPr>
              <p:cNvPr id="5" name="AutoShape 5"/>
              <p:cNvSpPr>
                <a:spLocks noChangeArrowheads="1"/>
              </p:cNvSpPr>
              <p:nvPr/>
            </p:nvSpPr>
            <p:spPr bwMode="auto">
              <a:xfrm rot="10800000">
                <a:off x="4297678" y="3031453"/>
                <a:ext cx="1814513" cy="2039937"/>
              </a:xfrm>
              <a:custGeom>
                <a:avLst/>
                <a:gdLst>
                  <a:gd name="G0" fmla="+- 15126 0 0"/>
                  <a:gd name="G1" fmla="+- 2912 0 0"/>
                  <a:gd name="G2" fmla="+- 12158 0 2912"/>
                  <a:gd name="G3" fmla="+- G2 0 2912"/>
                  <a:gd name="G4" fmla="*/ G3 32768 32059"/>
                  <a:gd name="G5" fmla="*/ G4 1 2"/>
                  <a:gd name="G6" fmla="+- 21600 0 15126"/>
                  <a:gd name="G7" fmla="*/ G6 2912 6079"/>
                  <a:gd name="G8" fmla="+- G7 15126 0"/>
                  <a:gd name="T0" fmla="*/ 15126 w 21600"/>
                  <a:gd name="T1" fmla="*/ 0 h 21600"/>
                  <a:gd name="T2" fmla="*/ 15126 w 21600"/>
                  <a:gd name="T3" fmla="*/ 12158 h 21600"/>
                  <a:gd name="T4" fmla="*/ 3237 w 21600"/>
                  <a:gd name="T5" fmla="*/ 21600 h 21600"/>
                  <a:gd name="T6" fmla="*/ 21600 w 21600"/>
                  <a:gd name="T7" fmla="*/ 6079 h 21600"/>
                  <a:gd name="T8" fmla="*/ 17694720 60000 65536"/>
                  <a:gd name="T9" fmla="*/ 5898240 60000 65536"/>
                  <a:gd name="T10" fmla="*/ 5898240 60000 65536"/>
                  <a:gd name="T11" fmla="*/ 0 60000 65536"/>
                  <a:gd name="T12" fmla="*/ 12427 w 21600"/>
                  <a:gd name="T13" fmla="*/ G1 h 21600"/>
                  <a:gd name="T14" fmla="*/ G8 w 21600"/>
                  <a:gd name="T15" fmla="*/ G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21600" y="6079"/>
                    </a:moveTo>
                    <a:lnTo>
                      <a:pt x="15126" y="0"/>
                    </a:lnTo>
                    <a:lnTo>
                      <a:pt x="15126" y="2912"/>
                    </a:lnTo>
                    <a:lnTo>
                      <a:pt x="12427" y="2912"/>
                    </a:lnTo>
                    <a:cubicBezTo>
                      <a:pt x="5564" y="2912"/>
                      <a:pt x="0" y="7052"/>
                      <a:pt x="0" y="12158"/>
                    </a:cubicBezTo>
                    <a:lnTo>
                      <a:pt x="0" y="21600"/>
                    </a:lnTo>
                    <a:lnTo>
                      <a:pt x="6474" y="21600"/>
                    </a:lnTo>
                    <a:lnTo>
                      <a:pt x="6474" y="12158"/>
                    </a:lnTo>
                    <a:cubicBezTo>
                      <a:pt x="6474" y="10550"/>
                      <a:pt x="9139" y="9246"/>
                      <a:pt x="12427" y="9246"/>
                    </a:cubicBezTo>
                    <a:lnTo>
                      <a:pt x="15126" y="9246"/>
                    </a:lnTo>
                    <a:lnTo>
                      <a:pt x="15126" y="12158"/>
                    </a:lnTo>
                    <a:close/>
                  </a:path>
                </a:pathLst>
              </a:custGeom>
              <a:solidFill>
                <a:srgbClr val="595959"/>
              </a:solidFill>
              <a:ln w="5715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Cambria" panose="02040503050406030204" pitchFamily="18" charset="0"/>
                </a:endParaRPr>
              </a:p>
            </p:txBody>
          </p:sp>
          <p:sp>
            <p:nvSpPr>
              <p:cNvPr id="6" name="Text Box 6"/>
              <p:cNvSpPr txBox="1">
                <a:spLocks noChangeArrowheads="1"/>
              </p:cNvSpPr>
              <p:nvPr/>
            </p:nvSpPr>
            <p:spPr bwMode="auto">
              <a:xfrm>
                <a:off x="1146491" y="2286000"/>
                <a:ext cx="7245668" cy="1490906"/>
              </a:xfrm>
              <a:prstGeom prst="rect">
                <a:avLst/>
              </a:prstGeom>
              <a:solidFill>
                <a:srgbClr val="D9D9D9"/>
              </a:solidFill>
              <a:ln w="38100" algn="in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8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mbria" panose="02040503050406030204" pitchFamily="18" charset="0"/>
                    <a:cs typeface="Arial" pitchFamily="34" charset="0"/>
                  </a:rPr>
                  <a:t>Use your smart phone or tablet to scan this QR Code to rate the workshops you attend today or go to www.nysafltrochester.wikispaces.com!!</a:t>
                </a:r>
                <a:endParaRPr kumimoji="0" lang="en-US" alt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mbria" panose="02040503050406030204" pitchFamily="18" charset="0"/>
                  <a:cs typeface="Arial" pitchFamily="34" charset="0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5429384" y="5160650"/>
            <a:ext cx="3144152" cy="1323439"/>
          </a:xfrm>
          <a:prstGeom prst="rect">
            <a:avLst/>
          </a:prstGeom>
          <a:solidFill>
            <a:srgbClr val="FFFF00"/>
          </a:solidFill>
          <a:ln w="793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Cambria" panose="02040503050406030204" pitchFamily="18" charset="0"/>
              </a:rPr>
              <a:t>If you don’t have a QR reader app already, download a free one from the App store using your Smart device.  Start the app, then scan the code!</a:t>
            </a:r>
            <a:endParaRPr lang="en-US" sz="1600" b="1" dirty="0">
              <a:latin typeface="Cambria" panose="02040503050406030204" pitchFamily="18" charset="0"/>
            </a:endParaRPr>
          </a:p>
        </p:txBody>
      </p:sp>
      <p:sp>
        <p:nvSpPr>
          <p:cNvPr id="3" name="AutoShape 2" descr="data:image/jpeg;base64,/9j/4AAQSkZJRgABAQAAAQABAAD/2wCEAAkGBxQSEhUUEhQUFBUXGBoYFhgWGRkWGBgYGBwaGBgdHBwfICggGBolHBcXITEhJSkrLi4uHB80ODMtNygtLisBCgoKDg0OGxAQGi8lHCYsLTQ3NDcsLjQtLiwsLywtLCwsLDQyLC03LywsOCwsLCwvNywsLDcsLCwsLCwsLCwsLP/AABEIAOEA4QMBIgACEQEDEQH/xAAcAAACAgMBAQAAAAAAAAAAAAAABwUGAwQIAgH/xABPEAABAgMDBAoOCQMDBAMBAAABAgMABBEFEiEGBxMxFBczQVFSYXORsggiMjQ1U1RxkpPR0tPhFWJygaGiscHCGCNCFnSjY4KzwyVDZCT/xAAaAQEBAQEBAQEAAAAAAAAAAAAAAQIDBAUG/8QAKxEBAAIBAwMEAgEEAwAAAAAAAAECAwQRIRITMQVBUXEiMmGBkaHBFCNC/9oADAMBAAIRAxEAPwB4wQRC2tatKoQcd88HmgN6ctFDes1PANcRD9uLPcgD8TEU6sBKluKShCRVa1kJSkcJJig27nSaQbki1p1atI5UJr9RsC8v76ffFQyTPuq/yJ8wj0HHvr9EKFBt2e7YuOMIOoD/APnFOQJF+nnMZkZAWgoguTznL27yj0lYrDc2Ni+/9fogvv8A1+iFdtczXl8x+f4kG1zNeXzH5/iQ3NjRvv8A1+iC+/8AX6IV21zNeXzH5/iQbXM15fMfn+JDc2NG+/8AX6IL7/1+iFdtczXl8x+f4kG1zNeXzH5/iQ3NjRvv/X6IL7/1+iFdtczXl8x+f4kG1zNeXzH5/iQ3NjRvv/X6IL7/ANfohXbXM15fMfn+JBtczXl8x+f4kNzY0b7/ANfogvv/AF+iFdtczXl8x+f4kG1zNeXzH5/iQ3NjRvv/AF+iC+/9fohXbXM15fMfn+JBtczXl8x+f4kNzY0b7/1+iC+/9fohXbXM15fMfn+JBtczXl8x+f4kNzY0dI99fojzsx1O+oecQq3M3k+D2k87yVU6D+C4wqs+3ZSqm33XkjG7fL1f+1wE9ENzY4mbbcGuivwMS0naqF4dyeAwkLJzpFKtHaEuUHfcbBQpP2mlax5jXkMMGSmm3mw6w4l1s6lINaHgI1pVyGAvsEV6yrVKaJWcN48EWAGIr7BBBAR9sTmjRhrOAiqTD6G0LddVdbbSVrUd4D9Sd4RJW07VynAKQqc7VqrcdZs5nEkpW4B/k4s0bSeRIqo+ccEVERPT83b0zoWBo5dHbJQruUDVfcI7pw40HRqJhr5H5vZaTAKU33aYurxUfNvJHIIz5AZNok5dLacTrWrfUs6z+w5AIgM8eXE1ZjksmVLYDiFlV9AVikpApwa4imQ3Z6RvRlEmOCObtuy1OMx6oe2DbstTjMeqHtgOkdhiDYaY5u27LU4zHqh7YNuy1OMx6oe2A6R2GmDYaY5u27LU4zHqh7YbGZrK6ZtJh9yaKCpDgSm4m6KFIP34wF52GmDYaY2o58ytzt2jLz0ww2pkIbdUhNWwSEg0FTXGAfOw0wbDTGyg4CKlnTt96Qs9cxLlIcStAF4XhRSgDhAWTYaYNhpjm7bstTjMeqHtg27LU4zHqh7YDpHYaYNhpjm7bstTjMeqHtjorJybU9KsOuUK1tIWqgoKqSCcN7XAZ9hpg2GmI/LS0ly0hMvtEBxtpS01FRUDCo345+27LU4zHqh7YDpHYaYNhpjm7bstTjMeqHtg27LU4zHqh7YDpHYY4I8qkhwRzht2WpxmPVD2wbdlqcZj1Q9sA8MqMipadRdebBI7lYwWk8h/bVCXtCz53J6ZDiFaSXcVT6jqR/g4Kdoumoj7uCJbIPOtaE3aEvLvKa0bi6KutgGl0nA1w1Q3sqbIbmWHGXRVC0kHhHARwEHEQFbse1GpthEwwTcXUEHukKGCkq5QekYxa7CnLwuKOI1eaEXkJNLs203JF4/23TcqdV/Wy4POO1Pn5Ibsg4UOp89D+kXyi3Vj7GtpBxhBEVWnk1dpygfpCiyXGyrZmn1Y3XHCnk7Yto6EIhvjdx9oftCnzXd8znPfydiyh42WiiRCX7JXdpPm3OsmHXZuoQlOyW3aT5tzrJiKteY6ymHLKbU4y0tWkcxUhKj3XCRWLDN2rYzS1NuLs9C0mikqDQKSNYIpgYiswvghvnHetCHzm+FZ3nlQHRH0/YfjbO/4vZGzZs9ZEw4G2DIuuGtEoS0pRpicAI5Hhg5ifC7X2HOrAXvsh7OZak5ctNNtkv0JQhKSRcVvgaozdjZ3pNc8nqCPfZJd5S3P/wAFR47GzvSa55PUEBTs91rzDVquJafebTo2zdQ4tIrTgBpDHySt+ydhS2yXpEv6FvSlzRlZXdF68TiVV11xiHzlZqZu0Z5cwy7LpQUoSAtSwqqRQ4BBH4wjbbsxUrMOsLKSppZQoprdJGGFQDSA6Xy1y4kVSE0lidYLpZWGwh0X7103btDWteCOaJq2Jh1Nxx95xJ1pW4tScNWBNI0Ym8j8mXbRmBLsqQhZSpVXCQmideoE1+6AYnY6yTbr82HW0OANooFpSqnbHVUYQ3rWfsqVUETOwmVEXglxLSSU1IrQjVUHoir5o83kzZTr633GVhxCUp0ZWSCkkmt5Iwxij9kl37Lf7f8A9i4COzj5NPTk8t+zpZT0spKQhcuirRIFFUKRQ0IIPLEbJWBbiVIGitEIBSKAugBIIwpXAUi3Zvs7kpISLUs61MKWi9UoDZTionCqwd/gh42XPB9lt5IIS4hKwFUqAoVANCRXGAg85ngqd5hf6Qh8w8shy1LriELToXMFpCh/jvGHxnM8FTvML/SEZ2P3hUcy5/GAe9rps2VCTMpk2QqoTpENprTXSoxiN+n7D8bZ3/F7IpnZK7hKc451RCDgOr/p+w/G2d/xeyJadsiUVLrWhiXILSlJUG0UIKSQQaRx1HY0h4NR/tR/44DmfNL4Xk+cPVVHVU6MI5VzS+F5PnD1VR1ZOdzAILPPLaN1mYRgoEpqNdU9ug/cQYaSXb5Qsf5hC/SAP7wvc9few50dVcXqzNyl+Za6oiwkrJfHBBGGsfYitAbuPtD9oU+a7vmc57+TsNgbuPtD9oU2a/vmc57+TsWUg9bN7kQlOyW3aT5tzrJh12b3IhKdktu0nzbnWTEVd8wvghvnHetCHzm+FZ3nlQ7cx1qMN2U2lx5pCtI5gpaUnuuAmLFN2VYzq1OOIs9a1GqlK0RKidZJ3zAckwwcxPhdr7DnVh3/AEDYfibO/wCGNqzpGyJdwOMJkGnBWikFpKhXA4gwFK7JLvKW5/8AgqPHY2d6TXPJ6gjD2Q9otOycuGnW3CH6kIWlRAuK4DGbsbO9Jrnk9QQHjOXnVnLOnly7DcspAShQLiXCqqhU4hwD8Iy2fmplLTabn33ZhDs0hL7iWy2EBTgCiEhSCQmpwqSeWF/n48Luc23+kRdn2zbKW20tOWgGglIRcDt0IAwu0FKUgG5tCSHj5z0mvhxNZH5qpSzpkTDLswpYSpNHFNlNFa9SAfxiTyvt1GwJnY8wgv6Fei0TiS5fu9rdANSquqkKzNTblo7PT9IPTSWLi6mYK0t3qC7UroK8EBf87uWr9lssOS6WllxZSrShShQJrhdUnGOfctssn7UdQ7MJaQpCLg0QUkUqVY3lKxqYbmf1QmpeWTKnZCkuqKgz/dKRdpUhNaCsIickXWSA62tskVAWkoJGqoqMRAa8NCxM9M+0hlhLUpcQENglDt6gokV/u0rTkhey1jTDiQpth5aTqUltagfMQKRjlWil5CVApUFpBBFCDUYEHVAdZ5zPBU7zC/0hGdj94VHMufxh55zPBU7zC/0hD5h5lDdqXnFpQnQuYqUEj/HfMBd+yV3CU5xzqiEHHYVrmzZoJEyqTeCalOkU2qlddKnDVEb9A2H4mzv+GA5PjsaQ8Go/2o/8cRP0DYfibO/4Ylp21pRMutCH5cANKSlKXEUACSAAKwHM+aXwvJ84eqqOrJzuY5TzS+F5PnD1VR1XOaoBJ56+9xzo6q4vVmblL8y11RFEz197jnR1Vxe7M3KX5lrqiLCSnoIIIDRG7j7Q/aFNmw75nOe/k7DZG7j7Q/aFLmx75nOe/k7CSD2szuRC7zzZCTdpuS6pUNkNoWFX13cVFJFMMdUMOzO5EU7OhnGXZK2EpYS9pUqVUrKKXSBvA11xFKfaStTiset+UG0lanFY9b8osH9QLvkTfrVe5DmyYtUzcoxMFIQXW0rKQagXhWld+A552krU4rHrflBtJWpxWPW/KLlYOe52YmmpcyiE6RxLZUHSaVNK0u4w6IDmXaStTiset+UNjM3kjM2aw+3NBAUtwKTcVeFAkD7sY3852WqrJYadS0l7SOXKFRTTtSqtQDwQuP6gXfIm/Wq9yArWfnwu5zbf6Qwclc7NnMSMsw4t3SNsIbVRtRF5KQDQ7+MacvkSjKNItJ11UspztNGgBYAbJSDeNCa69Ue1ZgmQK7Mdwx7hO998BB5HZpLRlp2WfcSzcbcStVHKmgONBTGGBn58EO8411xFbyYz2OTU0xLmUQgOrSi9pCaVwrS7jDJy3yZTaUoqWU4WwpSVXkgE9qa6jAKDsau+Jzm2+sY1uyS79lv9v/7FxMzkiMk06dombMydGUr/ALd25VVQQDXXSPknZCcqwZt1RlCwdAEIo4FDdL1TSh7elOSA+5tc58hJWezLvrcDiL14JbKhiokY+YxBWhmwn5yaVOshosvOaZu85dUUKN5NRTA03osn9P7PljvoJ9saZzvOSLgkEyqHAwoMBwuEFQR2gURdwJpWlYBsZaWauZkZlhqhccaUhNTQVIwqd6Of9pK1OKx635R0LlTaplJR+YCQstNqWEk0BpvV3oTX9QLvkTfrVe5AV/aStTiset+UG0lanFY9b8osH9QLvkTfrVe5DKzZZZKtWWcfU0GSh0t3QoqrRKFVqQON+EAldpK1OKx635QbSVqcVj1vyi/ZcZ4XLPnXZYSqHA3doouFJN5IVqummuIiSz9OuOIRsJsX1JTXSqwvEDi8sBrZB5qLQlLQl5h5LOjbXVV1yppdIwFMdcPKd1RtRqzvcwCRz1d7jnR1VxfLM3KX5lrqiKHnq73HOjqri+WZuUvzLXVEWElPQQQQGiN3H2h+0KTNl31N89/J2G2N3H2h+0KPNl31N89/JyEkHvZnciNTKHJKTnlIVNMpdKAQmpUKA4nURwCNuy+5EY7ZyjlpQpEw6GyoEpqDiBr1DljMzEeW6UtedqxvLnDO7YDMpaBalmw23o0G6KkVNanExhs3Li1mWkNMzDiW0JCUANNkBIwAqUEmLBnSm2ZueLrKwtGjQKiusVrrh05DMJ+jpXtRuKN4cEca5Oq0xD6WfRzgw0yXjy5QkXHGnUutEpcSoKSQASFA1BoRQ4w3M1mWNpTNottTT61tFKyUltCQSE1GISDFRyeS21OsuLICUvBSidQAVjHQllZUST7gbYdQpw1oAkg4Ynehjyxb3a1ugtg/8zPHn4bGUWT8tOoSibbS4lKryQokAKoRXAjeJhDZ6clJeVfl0yTIQlTaiu5eVU3qCtSd6GrnasJ+cYZRLIKlJdvGhCaC6ob5G+Yx5p8nXpRl5M02UqU4Cm8QqougcJ343Np6unZ5K4Kxh7s2j635I2xcrbTlGgzLvONtpqQkNoNKmpxUgnXyx0nktPLds+XceVedWwhSyaAlRSCTQUAxjzamU0jLuFt5xCFgAkFJ1HVvQordyMnZqYdmJdtSmXVlbagoAFCsUkCuAIiWydPjl1xaTu8z+EfM+J+vBV2Y46w6h1klLiFBSCACQoajQggw4M0+WFpTVoJam31raLazdU2hIqAKYhIMa2SebycZnJd1xghCHEqUapNANe/D2S0kagB5gIY7Tbyzq8WPFMVrMTx7SjMocm5aeSlM00HUoJKQSRQkUOoiPuT+TstIoUiVaDSVKvKAJNVUAriTvARktm3GJQJVMOBsKNEk1NSMd6Ir/X9n+Uo6FeyNzeseZeemny3jetZmPqVmjkjKtg/Skwf/ANKuvHSP+v7P8pR0K9kIDKZKHZt9xBvJW6tSSN8E1BjlkzVrHEvfovTcua0xasxx7xsf2clQNlzoBFdAv9IQeaDJ9mbtANTLYcb0S1XTUYi7Q4HzxHKbJwKlH7zF3zLS4TaQI8Uv+MYrqItaIh6Mvo18OK17TvtBl7VtleRo9JfvRPZP5Py8ihTcq2GkKVfIBJqqgTXEneSI9WzbrEoEmYcDYUSE1rjTXqj3Y9sszSCuXWHEhV0kVwNAaY8hEenqjfZ8btX6evaen524/uiLXyBs+adU8/LJccVS8olWNAANR4AIjJrNzZbaFLRLNhaElSSFKqFJFQe63iIvMIK28gLQcmHloaXdU4tSe3GoqJH+UZvfp9t3bS6eM0zE2iu3y1s3uX1pTFoyrT8ypba10Wm40Ki6o6wkEYgQ/J3uYS2RGQE5Lz8u84wUoQuqjVJoLpHDyw6Z3uYmO02jmF1mGmK8RW0Tx7TuSGenvcc4OquL7Zm5S/MtdURQc9O4DnB1VxfrM3KX5lrqiOsPHKeggggNEbuPtD9oSWRdqiXmZolNaunfpqW5ycsO0buPtD9oR+R9l7ImZkXgmjp1131ueyM33248u2n7fcjufqbUhl4hI3L8x92K1l3NJtFbSq6LRpUN9VbxB4BTVE7I5BlQ3VPQr2xubXqvGp6Fe2PFeM1o2nw/SafJ6ZhtF6W2tH2Tk/Z+jXdCr2ANaUhiWFnNTLy7TOx1K0aEorfArQUrqwiWfzYBZqpxNfMr2wrcoJcS8y6yMdGspr5o4TGXFz4fXrf0/wBQjt2/KY594abctfWBWl469dKxacnSmznhM3tLdBFwApJvYazFUbmqEEaxjGw/a61i6aUPJHKtrRz7vfmxYskdM/rPk0dt1PkyvTHsj5tup8mV6Y9kU3IKwBPuuIJu3EXsa8IG954u21Unxg/N7Y9Nb6m0bx/p8PPp/RcF+i8Tv92U7KNSbSeMzXQ3gE3CCql3CtRF5sTLJMvLtM3L2jQlF6pFbopWlMI+sZuCgUDqaeZXtj2rN+oAnSp6Fe2LWmas77cuebUemZaRjm34x4jls7YKPFfmPuxrzuclLaL2hvasL1Nf/bCi+nF8nRGN+1lLF00pHOdTkeyvomi35j/MrTl5liLRbbQGi3cUVVKgqtRTgEVuzrHDqSS5doaUukxN5A5Oi0FupJu3EpONd8kb3mi+S+bW4KJcTjjqV7YkUy5Pylu+q0GjjsVnp2+588/yT89IaNZSFXqb9KRhTL8sOJ7NeFmpcTX/ALvbGJzNYkAnSDAE/wCW998SdPl+Gq+sen7bTbn6kt5mwAlClaUGgrS6RWNjIu2RITOnKC52ik3QbvdUxr90RrlsrUCDSh5I1NPHPqtE7w93ZxXpNMvMSvuVeUSbWShN3QaIlVSb968KbwFNUZMlsq02U0pi4X769JeBuUqAmlCDxK15Y0M29iGdU8AoJuBBxBNalXB5o1c4dl7DmUNkhVWguow1qWN/7MderLt3Hz4w6Cb/APD9o525+/JiymcdK0BWhpXevV/jEe5naSCRsZWBI7seyFYza60gAUoOSGU3m3StgPFYqW9J/lrKb3DG65c9/wBXmzaD0vTzvljifHMtuWzrpWoJ2MRU67+r8I3ZnL5BG5fmPuwqMlGNPNstVpfVSp3sCf2hnzOQBA3VPQr2xrHkz2jdx1uj9K09orMbTt82LPOfbgmGaBN3twddf8VDgHDDVszcpfmWuqIU2cuwzLtVvBXbgYA8VR/aGzZm5S/MtdUR7sfVt+Xl+X1Xa7n/AFfqnoIII287RG7j7Q/aFFm076m+d/k5DdG7j7Q/aFDm176m+d/k5CSD4sruRFGztSs4txjYiX1AJXf0RUBWopWh88Xmyu5EQeW+cCXstbSX0OqLqVKTcAPckA1qRwxi9eqNno02ecGSMkRvMfLQyFtxErKJan3g0+FKJS+ui7pPanE1pSJdeUFlqJJelCTiSSgkmOd85WVbVoTpfZC0oKEJosAGqa11HlifsPNHOTUu1MIeYCXUJWkKK6gKFQD2uuMxExG0O17472nJaZiZ+Datq1LOdl3W2Fyq3VtqS2lFwqUoghITy1he5C2O5KzaXZ5hTLASoKW8kBAJFE1rhrjxI5rZuQcTOOusKblyHlpQVXilvtiBUUrQR7zg52JSekXJdlDyVqKSCoJAwUCd/kjM4+qYtPs7Y9bOKlsVJ3rbzv5/os+X0yiYabTZSkuOhdXBKkBQRQiqrtDdvU++Mubm1DJtOptJ1TLilhTYmFkKKQACU3jqrCqzVZbM2a+84+lagtsITcAJreBxqRvCLnb0mrKdSX5FQaQwC0sP1BKlUWKXa4Uh0c9XuzOqjt9if1+fc0P9YyHlbHpiFJlBLWi7MvOS6ZpbC1lTam1KuKQTUFNDS6RGttIT3j5bpX7sOzJyzVS8kwwsgrbZS2ojUSlIBI5ItqTfiUwaqulmbY+d/lHytrWY4pKEOSilKICQLhJJ3hwxDZ25RpuzXFJbQk328UpAPdDfpFDkM2k1ZjiZ591lTUsdM4lF4rKUYkJqAK+ePmcbOrKT8iuXZQ8lalIIKwAKJUCdRizXesxLnjzRjy1vWZmImJUqWtVTdS24tFddxRTXz0OMNvNLlWymWd2VNJC9L2ulc7a7dTqqdVawo8hsknrVW6hhbaC2lKjfriFEjCgPBFw2kJ7x8t0r92OOPDNJ3h9HV+o01FJpY5P9YyHlbHpiFJa0raLk0440maUwpwqQpKl3C2TUEY9zSNbaQnvHy3Sv3Ysyc68pJN7CdQ8XGEaFZSAUlSBdJFTWlRHW1Jv5eLBqq6aZnHzv8rmLesrxsn+SK7l69KzUopqQ0Lz5UkhDISV3Qe2OGNBHOImYtebTKxqz53TvhakaNaaIAJqqlNZ5ITE2jaYSmSuK0ZK2mZjlOyuT1pN10cvNIrruVTWnDQ4wwsgZtuXYWi1VJbeLhUgTRBWW7qQCL1TdvBf31jDt6yHi5j0U+9Ctzp5Ys2lNoeYC0pSylshYAN4LWreJwooRiuGKcw9Gb1O+pjoyRER8x5WvLSxXpmccdk2FOsKu3FtJBQaJANKYa6wz5fKWUTKpaVMNB0NBBQVC8F3bt2nGrhSFxkJnck5KRZl3UPFaAbxSEkYqJwx5Y8pzVzcxMCcQ6wG3HQ+lJKrwSpV8A4UrQxquPpmZj3csus71a0yeK+P5+2PITJycan5dbks8hCV9spSaAdqdcO6e7mNuNSe7mNY8cUjaHDWay+qvFrxzEbEdno3Ac4OquGBZm5S/MtdUQv8APPuA5wdVcMCzNyl+Za6ojrDxynoIIIDRG7j7Q/aFDm276m+d/m5DeG7j7Q/aFBm276m+d/m5CSD5sruREFlxm+l7UW0t9bqS0lSUhspAN4gmtQeCJ2yu5EKnP7lDNSjsqJZ9xkKQ4VBCqAkFNK9MRUntESHjZn0ke7DHsOzEysu1LoKilpAQkqpeISKCtKCscuyuU1tOpvNPTzieMgLUnDXiBSMv05b3HtD0HPdgOoLVkUzDLjKyQlxCkEjWAoUNOXGFrtDyHjZn0ke7Cp+nLe49oeg57sH05b3HtD0HPdgGttESHjZn0ke7FwyHyLZsttxthbiw4oLOkIJBAu4UAwwjnKdyqtlkAuvzrYJoCsLQCeAEjEw4MwdtTE1LTCpl5bykugJKzWgug0EBoZyc6szZ08uXaaZWgJQoFV6vbCp1GKvt9TviJf8AP7Y1s91jzDtquKaYecTo2xeQ2tQrThApCzUypC7q0lKgaFKhQg8BB1QDds7OpM2o4mQeaaQ1NHQuKRevhK8CU1JFacIi2bREh42Z9JHuxdpLI2QbUhxuTl0LSQpKktpBBG+DTAxPwFPyHzey9lrcWwt1RcSEqDhSQAkkilAOGK7nYzkTFlzDTTLbS0ravkrvVBvKTvHVQCM+fCcnWmJcyJfCy4q/oAom7dwrdBwrEPmzYbmmHFW2lDj6XKNGdACw1dSe1v0Ny8VasK1gL/m9t9yfkWpl1KUrXeqE1oKKIGvzRzFlm3etSZSdRmFA/eqkXjL2dnpecW3ZRmEygCdGmVSosgkAqu3AU661pvwtC44qZBevaQuArv1Cr17Gtd+Af+0RIeNmfSR7sG0RIeNmfSR7sXjLpx1NnzSmCsOhpRbuVv3qYXaY1hUZn7TtRy0AmdVNlrRLP95Kwi9hTWKV1wFezu5vpey22FMLdUXFKSrSFJFEgEUoBwwsYfnZK7hKc451REfmQsuznZJ1U63KqcEwoJL1y9duNnC9jdqT+MAk47Ksd0os9pQ1pl0qFeEIBiF/0/YnibO/4YSdu2ra4ffQwqd0AWtLYQlwt6OpCQmgoU3aUpvQFxyJzwzc5PS8s40wlLqrqikKrShOFTyQ457uY5kzXWJMt2rKKXLvoSHMVKbWkDtVayRQR03PdzAI3PPuI5wdVcMGzNyl+Za6ohfZ5txHODqrhg2ZuUvzLXVEWElPQQQQGiN3H2h+0KDNt31N87/NyG+N3H2h+0J/Nv31Nc7/ADchJB82T3IhL9ktu0nzbnWTDosnuRCX7JbdpPm3OsmIq75hfBDfOO9aNu1s69nSzzjDrjgcbUUqAbURUcB341MwvghvnHetCHzm+FZ3nlQD426bK8Y76pUSeTmcuQnn0sS63FOKBIBbUkUSKnExybDBzE+F2vsOdWAYnZJd5S3P/wAFR47GzvSa55PUEe+yS7yluf8A4Kjx2Nnek1zyeoIBwxyDnCP/AMrNn/rr/WHTnAztrs2cVLCVS6EpSq8XCk9sK6rpiHGaZFppFoqmVtGaSHy2GwoI0gvXQoqF6laVoIC5WRnYs6YdbYaccLjighILagKnAY70WfKS32ZBgzEwVBsEAlIKjVRoMByxypm38KSfPo/WH5n58EO8411xAfNumyvGO+qVFMy4sleUbqJmzLq2mUaFZdOiN+pXQAjEUUMYpWa/IVNrOPIU8pnRJSoEJC63iRvkU1R0Dm7yKTZTLjKXi8FuaSpSEU7VKaazXuYD3m0sR2Ss9qXfCQ4i9W6bwxUSMfMY5nyxWE2rMk6hMqJ8wXHYEKO28xzczMOvmcWkurUu6GgaXjWlb2MBMbdNleMd9UuDbpsrxjvqlRWv6fmvLXPVJ9+D+n5ry1z1SffgK5noy5lLSal0yq1qLa1FV5BTgQANevVFUySzeTlpNKelg2UJWWzfXdN4BKtVNVFCJfOhm5RZLbK0vqe0qlJoUBFLoB3ia64ZHY3+D3/9yr/xtQC82k7U4rHrR7IalmZ0bPYDco4twPN3WVANqI0iaIIB1EVGuIvLjPC5Z867KiVQ4G7tFFwpJvJCtV001xry2ZxEy4idM0tKnVJmLmjBCSohy7W9iBWlYBxxqT/cxtxqT/cwCNzzbiOcHVXDBszcpfmWuqIXuebcRzg6q4YVmblL8y11RFhJT0EEEBoV/vD7Q/aE9kAq5PzbZ16VX5XFpP6iG5MK7ao5D+AhR5Uj6OtnT0oy+Q59zlA76K+2++Eh9WSe1EJjslt2k+bc6yYcNhOhSEkGoIqDwgwnuyV3aT5tzrJiKu+YXwQ3zjvWhD5zfCs7zyoaWaLL+z5KzUMzMwG3AtwlNx1VAVVGKUEauWLkc69j+Vp9S98OA5Uhg5ifC7X2HOrDp21rH8rT6l74cfRnXsfytPqnvhwFZ7JLvKW5/wDgqPHY2d6TXPJ6giDz35aSM/KsIlHw6tL15QuOJom4oV7ZIGsiJzsbO9Jrnk9QQF7tzISz5t0vTMulxwgAqK3E4DAYBQETctJoYYS00m622i6hNSaJSKAVOJwjmrPx4Xc5tv8ASGjkZnMstiQlWXZoJcbZbQsaN40UEgEVCKHHfgEfm38KSfPo/WOr7dsZicZLMygONEglJJTik1GIIOuN5KBrAHRFNzu2K/OWa4zLNlxwrbISClOCVAnFRA1QErk7klJSClqlGUtKWAFELWqoBqO6UeGJ2+OERx5lFkbOyCUrm2C0lZupJUhVSBWnaqO9HrJ3IudnkKclGC6hKrqiFtpoqgNO2UDqIgOwb44RGOYcohRBFQk089I4xtuxnpN0szKNG4kAlJKVUBFRikkao0m0FRAGJJoPOYBpZAZxrSmLRlWXppS21uBK03GhUY4VCAY6PjmfJPIefs+cZnJyXLUuwvSPOXm13EJBqbqVFSvMATDh22rI8sHqn/hwFP7JXcJTnHOqIUmT2Ws9ItqalHy0hSr5AS2qqiAmtVJJ1JHRHUeTmV8laBWmUeDxbAK+0cTQKqB3aRXUdULDPXkRPT0825KS5dbTLpQSFNpAUFuEiilA6lJgExbNrPTbynphekdVS8qiRWgoMEgDUI66stwps5tSTQiWSQeAhuoiPzZ2S5LWawzMN3HUBQUklKqdsSMQSNXLGCazo2U0tTa5oJUhRSoaJ40KTQjBFDiIBS5us4tpTNpSzL80pba10Um40Ki6o6wkHejoCf7kxXbJzi2XMvIZYmErdWaISGnU1NCdZQAMAdZiftJXamARmed3+2lO+V1+5KVV/UQyZFF1DCTrDTQPnCUwqMoD9KWu3LIxaQu6ojUUpop4+bC7DeKrzleFQp5osJKUgjU+kEQQEcw7fTypJQf1Seg0+4xCZa5Ni0JbRigfbqthR3ye6bJ3gqg+8A70YlWpsd+qtzVgvhArgocoP4Vix8BBBBAII1EHEEHgMUUDNVlxsdWwZ0lu4Sltbhu3TXc117nkP3cFbfnLzfqtdbC0zCWdElSaFBXW8Qd4imqInLPItq0AVgpamaUDh7hwAUCXAOsBXz6oqtnZXWlYygzOtqdZ1JvGuH/Td1K+yr8Iyrc2gHPLm/VK9+Pv9P7nlzfqle/FzsXOnIvgVdLKsO1eF3E8BqUn7jFllsoWXKBDraydQSpJJ8wBgFP/AE/ueXN+qV78H9P7nlzfqle/Dj2ceWDZx5YBOf0/ueXN+qV78MXNhkSqyWXW1PJe0iwsEJKKUTSmJNYntnHlg2ceWAX+cDNKu0pxUymaQ0FJSm6Wyo9qKa7wiupzAOA12c36pXvw4tnHlg2ceWAlU4CPtYidnHlg2ceWAgM5+RCrWaZbS8lnRrKiSkrrUUpgRSMmbHIxVlMOMqeS9fc0lQkop2qU0oSeLE3s48sGzjywC9y9zRrtGcXMiaQ2FBICS2VEXQBrvCIFjMG4lSVbNbwIO5K3jXjw4NnHlg2ceWA+5U2WZuUflwoILrakBRFQK79N+E3/AE/ueXN+qV78OPZx5YNnHlgKpmvzdqslb6lPpe0qUDBBRS6VHfJr3UMGsROzjywbOPLAS1YSVs5jXH33XtmNp0ji100SjS8omlb2OuGg/bTaDRa0IOuilBJp95iAtXOTIsA3phKiP8W/7iugQFYyRzOLkZxmZM2hwNKvFIbIJwI13jTXG1nYzgIYQqWllhUwqqVKQa6EHDe/+w1wTrGvgiuWvnJnbRXsezGnG64KUKKdpynFLQ5a15Yksjc36JVQfmyl6ZreSkEqQ0rXeJO6Ob9dQPDrgMmbTJYybJfeFJh9NAk9000caH6yiAT9wi3OPaNKlneGHKo4J/E1+4x7xUeEn8Yq9rWuHXw02aobOJGpS9RI+qNQ++NIlYI+4cMEQVnKlNCY38jrSutXHKlAxTwo4acI5Iz5e2cUkkCIfJzc1eaL7C7trCk3kKC0nUpOI+R5DHsqqkoUApB1pUApJ84MK9ifcZdUppakGuNDgfONSh5xFps/KpRwdaSrlQbh6KEH8IIyT+QlnPElUuWyd9lam/y4p/CIk5p7P8ZN+kz8KLYzajSvGDzpSf0VGfZbXGV6PzicKpm1NZ/jJvpZ+FBtTWf4yb6WfhRc9ltcZXo/ODZbXGV6PzhwKZtTWf4yb6WfhQbU1n+Mm+ln4UXPZbXGV6Pzg2W1xlej84cCmbU1n+Mm+ln4UG1NZ/jJvpZ+FFz2W1xlej84NltcZXo/OHApm1NZ/jJvpZ+FBtTWf4yb6WfhRc9ltcZXo/ODZbXGV6PzhwKZtTWf4yb6WfhQbU1n+Mm+ln4UXPZbXGV6Pzg2W1xlej84cCmbU1n+Mm+ln4UG1NZ/jJvpZ+FFz2W1xlej84NltcZXo/OHApm1NZ/jJvpZ+FBtTWf4yb6WfhRc9ltcZXo/ODZbXGV6PzhwKZtTWf4yb6WfhQbU1n+Mm+ln4UXPZbXGV6Pzg2W1xlej84cCmbU1n+Mm+ln4USEjm8s1qn9lx4jxzhI9FNE/hFj2W1xlej84xO2i0nfcPmSP3VDgbEulLaLjSENI4raQlP4a4+nAEkgJGsk0AHKTqivz+VF3c2hXhWqv5QB+sVK1LVefUNKskA4JGCB5kjD79cVF8tafGhVojUKBBXqqN8J4ByxSbBH9374sTneqfNGjkXZ5W7WmFYKtOxzBFo+j4IyrxlNZQebOGMLaVY0KltqwONOXzeyHKoViq5TZNpeBIGMAnH+7V5435KMlrWK40o3gTyxjkjjrjW7Kfk43o0ZMRvRFEEEEAQQQQBBBBAEEEEAQQQQBBBBAEEEEAQQQQBGrNRtRrTUBAT0RC9cS0+eGMMjZa3VC6CeWLuiwrdBZQ2MVqGA5OE8Ai7ZIWLokAkYxpZL5LhFFLxPCYuraABQRlp9uwR9ggCPDuqCCApOU+ows7R7qCCAl7D1CJqCCCCCCCAIIIIAggggCCCCAIIIIAggggCCCCAIIIIAiNtfUfNH2CArct3cMPJbej7BBV/ltQjNBBAEEEEB//9k=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28575" y="-137160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data:image/jpeg;base64,/9j/4AAQSkZJRgABAQAAAQABAAD/2wCEAAkGBxQSEhUUEhQUFBUXGBoYFhgWGRkWGBgYGBwaGBgdHBwfICggGBolHBcXITEhJSkrLi4uHB80ODMtNygtLisBCgoKDg0OGxAQGi8lHCYsLTQ3NDcsLjQtLiwsLywtLCwsLDQyLC03LywsOCwsLCwvNywsLDcsLCwsLCwsLCwsLP/AABEIAOEA4QMBIgACEQEDEQH/xAAcAAACAgMBAQAAAAAAAAAAAAAABwUGAwQIAgH/xABPEAABAgMDBAoOCQMDBAMBAAABAgMABBEFEiEGBxMxFBczQVFSYXORsggiMjQ1U1RxkpPR0tPhFWJygaGiscHCGCNCFnSjY4KzwyVDZCT/xAAaAQEBAQEBAQEAAAAAAAAAAAAAAQIDBAUG/8QAKxEBAAIBAwMEAgEEAwAAAAAAAAECAwQRIRITMQVBUXEiMmGBkaHBFCNC/9oADAMBAAIRAxEAPwB4wQRC2tatKoQcd88HmgN6ctFDes1PANcRD9uLPcgD8TEU6sBKluKShCRVa1kJSkcJJig27nSaQbki1p1atI5UJr9RsC8v76ffFQyTPuq/yJ8wj0HHvr9EKFBt2e7YuOMIOoD/APnFOQJF+nnMZkZAWgoguTznL27yj0lYrDc2Ni+/9fogvv8A1+iFdtczXl8x+f4kG1zNeXzH5/iQ3NjRvv8A1+iC+/8AX6IV21zNeXzH5/iQbXM15fMfn+JDc2NG+/8AX6IL7/1+iFdtczXl8x+f4kG1zNeXzH5/iQ3NjRvv/X6IL7/1+iFdtczXl8x+f4kG1zNeXzH5/iQ3NjRvv/X6IL7/ANfohXbXM15fMfn+JBtczXl8x+f4kNzY0b7/ANfogvv/AF+iFdtczXl8x+f4kG1zNeXzH5/iQ3NjRvv/AF+iC+/9fohXbXM15fMfn+JBtczXl8x+f4kNzY0b7/1+iC+/9fohXbXM15fMfn+JBtczXl8x+f4kNzY0dI99fojzsx1O+oecQq3M3k+D2k87yVU6D+C4wqs+3ZSqm33XkjG7fL1f+1wE9ENzY4mbbcGuivwMS0naqF4dyeAwkLJzpFKtHaEuUHfcbBQpP2mlax5jXkMMGSmm3mw6w4l1s6lINaHgI1pVyGAvsEV6yrVKaJWcN48EWAGIr7BBBAR9sTmjRhrOAiqTD6G0LddVdbbSVrUd4D9Sd4RJW07VynAKQqc7VqrcdZs5nEkpW4B/k4s0bSeRIqo+ccEVERPT83b0zoWBo5dHbJQruUDVfcI7pw40HRqJhr5H5vZaTAKU33aYurxUfNvJHIIz5AZNok5dLacTrWrfUs6z+w5AIgM8eXE1ZjksmVLYDiFlV9AVikpApwa4imQ3Z6RvRlEmOCObtuy1OMx6oe2DbstTjMeqHtgOkdhiDYaY5u27LU4zHqh7YNuy1OMx6oe2A6R2GmDYaY5u27LU4zHqh7YbGZrK6ZtJh9yaKCpDgSm4m6KFIP34wF52GmDYaY2o58ytzt2jLz0ww2pkIbdUhNWwSEg0FTXGAfOw0wbDTGyg4CKlnTt96Qs9cxLlIcStAF4XhRSgDhAWTYaYNhpjm7bstTjMeqHtg27LU4zHqh7YDpHYaYNhpjm7bstTjMeqHtjorJybU9KsOuUK1tIWqgoKqSCcN7XAZ9hpg2GmI/LS0ly0hMvtEBxtpS01FRUDCo345+27LU4zHqh7YDpHYaYNhpjm7bstTjMeqHtg27LU4zHqh7YDpHYY4I8qkhwRzht2WpxmPVD2wbdlqcZj1Q9sA8MqMipadRdebBI7lYwWk8h/bVCXtCz53J6ZDiFaSXcVT6jqR/g4Kdoumoj7uCJbIPOtaE3aEvLvKa0bi6KutgGl0nA1w1Q3sqbIbmWHGXRVC0kHhHARwEHEQFbse1GpthEwwTcXUEHukKGCkq5QekYxa7CnLwuKOI1eaEXkJNLs203JF4/23TcqdV/Wy4POO1Pn5Ibsg4UOp89D+kXyi3Vj7GtpBxhBEVWnk1dpygfpCiyXGyrZmn1Y3XHCnk7Yto6EIhvjdx9oftCnzXd8znPfydiyh42WiiRCX7JXdpPm3OsmHXZuoQlOyW3aT5tzrJiKteY6ymHLKbU4y0tWkcxUhKj3XCRWLDN2rYzS1NuLs9C0mikqDQKSNYIpgYiswvghvnHetCHzm+FZ3nlQHRH0/YfjbO/4vZGzZs9ZEw4G2DIuuGtEoS0pRpicAI5Hhg5ifC7X2HOrAXvsh7OZak5ctNNtkv0JQhKSRcVvgaozdjZ3pNc8nqCPfZJd5S3P/wAFR47GzvSa55PUEBTs91rzDVquJafebTo2zdQ4tIrTgBpDHySt+ydhS2yXpEv6FvSlzRlZXdF68TiVV11xiHzlZqZu0Z5cwy7LpQUoSAtSwqqRQ4BBH4wjbbsxUrMOsLKSppZQoprdJGGFQDSA6Xy1y4kVSE0lidYLpZWGwh0X7103btDWteCOaJq2Jh1Nxx95xJ1pW4tScNWBNI0Ym8j8mXbRmBLsqQhZSpVXCQmideoE1+6AYnY6yTbr82HW0OANooFpSqnbHVUYQ3rWfsqVUETOwmVEXglxLSSU1IrQjVUHoir5o83kzZTr633GVhxCUp0ZWSCkkmt5Iwxij9kl37Lf7f8A9i4COzj5NPTk8t+zpZT0spKQhcuirRIFFUKRQ0IIPLEbJWBbiVIGitEIBSKAugBIIwpXAUi3Zvs7kpISLUs61MKWi9UoDZTionCqwd/gh42XPB9lt5IIS4hKwFUqAoVANCRXGAg85ngqd5hf6Qh8w8shy1LriELToXMFpCh/jvGHxnM8FTvML/SEZ2P3hUcy5/GAe9rps2VCTMpk2QqoTpENprTXSoxiN+n7D8bZ3/F7IpnZK7hKc451RCDgOr/p+w/G2d/xeyJadsiUVLrWhiXILSlJUG0UIKSQQaRx1HY0h4NR/tR/44DmfNL4Xk+cPVVHVU6MI5VzS+F5PnD1VR1ZOdzAILPPLaN1mYRgoEpqNdU9ug/cQYaSXb5Qsf5hC/SAP7wvc9few50dVcXqzNyl+Za6oiwkrJfHBBGGsfYitAbuPtD9oU+a7vmc57+TsNgbuPtD9oU2a/vmc57+TsWUg9bN7kQlOyW3aT5tzrJh12b3IhKdktu0nzbnWTEVd8wvghvnHetCHzm+FZ3nlQ7cx1qMN2U2lx5pCtI5gpaUnuuAmLFN2VYzq1OOIs9a1GqlK0RKidZJ3zAckwwcxPhdr7DnVh3/AEDYfibO/wCGNqzpGyJdwOMJkGnBWikFpKhXA4gwFK7JLvKW5/8AgqPHY2d6TXPJ6gjD2Q9otOycuGnW3CH6kIWlRAuK4DGbsbO9Jrnk9QQHjOXnVnLOnly7DcspAShQLiXCqqhU4hwD8Iy2fmplLTabn33ZhDs0hL7iWy2EBTgCiEhSCQmpwqSeWF/n48Luc23+kRdn2zbKW20tOWgGglIRcDt0IAwu0FKUgG5tCSHj5z0mvhxNZH5qpSzpkTDLswpYSpNHFNlNFa9SAfxiTyvt1GwJnY8wgv6Fei0TiS5fu9rdANSquqkKzNTblo7PT9IPTSWLi6mYK0t3qC7UroK8EBf87uWr9lssOS6WllxZSrShShQJrhdUnGOfctssn7UdQ7MJaQpCLg0QUkUqVY3lKxqYbmf1QmpeWTKnZCkuqKgz/dKRdpUhNaCsIickXWSA62tskVAWkoJGqoqMRAa8NCxM9M+0hlhLUpcQENglDt6gokV/u0rTkhey1jTDiQpth5aTqUltagfMQKRjlWil5CVApUFpBBFCDUYEHVAdZ5zPBU7zC/0hGdj94VHMufxh55zPBU7zC/0hD5h5lDdqXnFpQnQuYqUEj/HfMBd+yV3CU5xzqiEHHYVrmzZoJEyqTeCalOkU2qlddKnDVEb9A2H4mzv+GA5PjsaQ8Go/2o/8cRP0DYfibO/4Ylp21pRMutCH5cANKSlKXEUACSAAKwHM+aXwvJ84eqqOrJzuY5TzS+F5PnD1VR1XOaoBJ56+9xzo6q4vVmblL8y11RFEz197jnR1Vxe7M3KX5lrqiLCSnoIIIDRG7j7Q/aFNmw75nOe/k7DZG7j7Q/aFLmx75nOe/k7CSD2szuRC7zzZCTdpuS6pUNkNoWFX13cVFJFMMdUMOzO5EU7OhnGXZK2EpYS9pUqVUrKKXSBvA11xFKfaStTiset+UG0lanFY9b8osH9QLvkTfrVe5DmyYtUzcoxMFIQXW0rKQagXhWld+A552krU4rHrflBtJWpxWPW/KLlYOe52YmmpcyiE6RxLZUHSaVNK0u4w6IDmXaStTiset+UNjM3kjM2aw+3NBAUtwKTcVeFAkD7sY3852WqrJYadS0l7SOXKFRTTtSqtQDwQuP6gXfIm/Wq9yArWfnwu5zbf6Qwclc7NnMSMsw4t3SNsIbVRtRF5KQDQ7+MacvkSjKNItJ11UspztNGgBYAbJSDeNCa69Ue1ZgmQK7Mdwx7hO998BB5HZpLRlp2WfcSzcbcStVHKmgONBTGGBn58EO8411xFbyYz2OTU0xLmUQgOrSi9pCaVwrS7jDJy3yZTaUoqWU4WwpSVXkgE9qa6jAKDsau+Jzm2+sY1uyS79lv9v/7FxMzkiMk06dombMydGUr/ALd25VVQQDXXSPknZCcqwZt1RlCwdAEIo4FDdL1TSh7elOSA+5tc58hJWezLvrcDiL14JbKhiokY+YxBWhmwn5yaVOshosvOaZu85dUUKN5NRTA03osn9P7PljvoJ9saZzvOSLgkEyqHAwoMBwuEFQR2gURdwJpWlYBsZaWauZkZlhqhccaUhNTQVIwqd6Of9pK1OKx635R0LlTaplJR+YCQstNqWEk0BpvV3oTX9QLvkTfrVe5AV/aStTiset+UG0lanFY9b8osH9QLvkTfrVe5DKzZZZKtWWcfU0GSh0t3QoqrRKFVqQON+EAldpK1OKx635QbSVqcVj1vyi/ZcZ4XLPnXZYSqHA3doouFJN5IVqummuIiSz9OuOIRsJsX1JTXSqwvEDi8sBrZB5qLQlLQl5h5LOjbXVV1yppdIwFMdcPKd1RtRqzvcwCRz1d7jnR1VxfLM3KX5lrqiKHnq73HOjqri+WZuUvzLXVEWElPQQQQGiN3H2h+0KTNl31N89/J2G2N3H2h+0KPNl31N89/JyEkHvZnciNTKHJKTnlIVNMpdKAQmpUKA4nURwCNuy+5EY7ZyjlpQpEw6GyoEpqDiBr1DljMzEeW6UtedqxvLnDO7YDMpaBalmw23o0G6KkVNanExhs3Li1mWkNMzDiW0JCUANNkBIwAqUEmLBnSm2ZueLrKwtGjQKiusVrrh05DMJ+jpXtRuKN4cEca5Oq0xD6WfRzgw0yXjy5QkXHGnUutEpcSoKSQASFA1BoRQ4w3M1mWNpTNottTT61tFKyUltCQSE1GISDFRyeS21OsuLICUvBSidQAVjHQllZUST7gbYdQpw1oAkg4Ynehjyxb3a1ugtg/8zPHn4bGUWT8tOoSibbS4lKryQokAKoRXAjeJhDZ6clJeVfl0yTIQlTaiu5eVU3qCtSd6GrnasJ+cYZRLIKlJdvGhCaC6ob5G+Yx5p8nXpRl5M02UqU4Cm8QqougcJ343Np6unZ5K4Kxh7s2j635I2xcrbTlGgzLvONtpqQkNoNKmpxUgnXyx0nktPLds+XceVedWwhSyaAlRSCTQUAxjzamU0jLuFt5xCFgAkFJ1HVvQordyMnZqYdmJdtSmXVlbagoAFCsUkCuAIiWydPjl1xaTu8z+EfM+J+vBV2Y46w6h1klLiFBSCACQoajQggw4M0+WFpTVoJam31raLazdU2hIqAKYhIMa2SebycZnJd1xghCHEqUapNANe/D2S0kagB5gIY7Tbyzq8WPFMVrMTx7SjMocm5aeSlM00HUoJKQSRQkUOoiPuT+TstIoUiVaDSVKvKAJNVUAriTvARktm3GJQJVMOBsKNEk1NSMd6Ir/X9n+Uo6FeyNzeseZeemny3jetZmPqVmjkjKtg/Skwf/ANKuvHSP+v7P8pR0K9kIDKZKHZt9xBvJW6tSSN8E1BjlkzVrHEvfovTcua0xasxx7xsf2clQNlzoBFdAv9IQeaDJ9mbtANTLYcb0S1XTUYi7Q4HzxHKbJwKlH7zF3zLS4TaQI8Uv+MYrqItaIh6Mvo18OK17TvtBl7VtleRo9JfvRPZP5Py8ihTcq2GkKVfIBJqqgTXEneSI9WzbrEoEmYcDYUSE1rjTXqj3Y9sszSCuXWHEhV0kVwNAaY8hEenqjfZ8btX6evaen524/uiLXyBs+adU8/LJccVS8olWNAANR4AIjJrNzZbaFLRLNhaElSSFKqFJFQe63iIvMIK28gLQcmHloaXdU4tSe3GoqJH+UZvfp9t3bS6eM0zE2iu3y1s3uX1pTFoyrT8ypba10Wm40Ki6o6wkEYgQ/J3uYS2RGQE5Lz8u84wUoQuqjVJoLpHDyw6Z3uYmO02jmF1mGmK8RW0Tx7TuSGenvcc4OquL7Zm5S/MtdURQc9O4DnB1VxfrM3KX5lrqiOsPHKeggggNEbuPtD9oSWRdqiXmZolNaunfpqW5ycsO0buPtD9oR+R9l7ImZkXgmjp1131ueyM33248u2n7fcjufqbUhl4hI3L8x92K1l3NJtFbSq6LRpUN9VbxB4BTVE7I5BlQ3VPQr2xubXqvGp6Fe2PFeM1o2nw/SafJ6ZhtF6W2tH2Tk/Z+jXdCr2ANaUhiWFnNTLy7TOx1K0aEorfArQUrqwiWfzYBZqpxNfMr2wrcoJcS8y6yMdGspr5o4TGXFz4fXrf0/wBQjt2/KY594abctfWBWl469dKxacnSmznhM3tLdBFwApJvYazFUbmqEEaxjGw/a61i6aUPJHKtrRz7vfmxYskdM/rPk0dt1PkyvTHsj5tup8mV6Y9kU3IKwBPuuIJu3EXsa8IG954u21Unxg/N7Y9Nb6m0bx/p8PPp/RcF+i8Tv92U7KNSbSeMzXQ3gE3CCql3CtRF5sTLJMvLtM3L2jQlF6pFbopWlMI+sZuCgUDqaeZXtj2rN+oAnSp6Fe2LWmas77cuebUemZaRjm34x4jls7YKPFfmPuxrzuclLaL2hvasL1Nf/bCi+nF8nRGN+1lLF00pHOdTkeyvomi35j/MrTl5liLRbbQGi3cUVVKgqtRTgEVuzrHDqSS5doaUukxN5A5Oi0FupJu3EpONd8kb3mi+S+bW4KJcTjjqV7YkUy5Pylu+q0GjjsVnp2+588/yT89IaNZSFXqb9KRhTL8sOJ7NeFmpcTX/ALvbGJzNYkAnSDAE/wCW998SdPl+Gq+sen7bTbn6kt5mwAlClaUGgrS6RWNjIu2RITOnKC52ik3QbvdUxr90RrlsrUCDSh5I1NPHPqtE7w93ZxXpNMvMSvuVeUSbWShN3QaIlVSb968KbwFNUZMlsq02U0pi4X769JeBuUqAmlCDxK15Y0M29iGdU8AoJuBBxBNalXB5o1c4dl7DmUNkhVWguow1qWN/7MderLt3Hz4w6Cb/APD9o525+/JiymcdK0BWhpXevV/jEe5naSCRsZWBI7seyFYza60gAUoOSGU3m3StgPFYqW9J/lrKb3DG65c9/wBXmzaD0vTzvljifHMtuWzrpWoJ2MRU67+r8I3ZnL5BG5fmPuwqMlGNPNstVpfVSp3sCf2hnzOQBA3VPQr2xrHkz2jdx1uj9K09orMbTt82LPOfbgmGaBN3twddf8VDgHDDVszcpfmWuqIU2cuwzLtVvBXbgYA8VR/aGzZm5S/MtdUR7sfVt+Xl+X1Xa7n/AFfqnoIII287RG7j7Q/aFFm076m+d/k5DdG7j7Q/aFDm176m+d/k5CSD4sruRFGztSs4txjYiX1AJXf0RUBWopWh88Xmyu5EQeW+cCXstbSX0OqLqVKTcAPckA1qRwxi9eqNno02ecGSMkRvMfLQyFtxErKJan3g0+FKJS+ui7pPanE1pSJdeUFlqJJelCTiSSgkmOd85WVbVoTpfZC0oKEJosAGqa11HlifsPNHOTUu1MIeYCXUJWkKK6gKFQD2uuMxExG0O17472nJaZiZ+Datq1LOdl3W2Fyq3VtqS2lFwqUoghITy1he5C2O5KzaXZ5hTLASoKW8kBAJFE1rhrjxI5rZuQcTOOusKblyHlpQVXilvtiBUUrQR7zg52JSekXJdlDyVqKSCoJAwUCd/kjM4+qYtPs7Y9bOKlsVJ3rbzv5/os+X0yiYabTZSkuOhdXBKkBQRQiqrtDdvU++Mubm1DJtOptJ1TLilhTYmFkKKQACU3jqrCqzVZbM2a+84+lagtsITcAJreBxqRvCLnb0mrKdSX5FQaQwC0sP1BKlUWKXa4Uh0c9XuzOqjt9if1+fc0P9YyHlbHpiFJlBLWi7MvOS6ZpbC1lTam1KuKQTUFNDS6RGttIT3j5bpX7sOzJyzVS8kwwsgrbZS2ojUSlIBI5ItqTfiUwaqulmbY+d/lHytrWY4pKEOSilKICQLhJJ3hwxDZ25RpuzXFJbQk328UpAPdDfpFDkM2k1ZjiZ591lTUsdM4lF4rKUYkJqAK+ePmcbOrKT8iuXZQ8lalIIKwAKJUCdRizXesxLnjzRjy1vWZmImJUqWtVTdS24tFddxRTXz0OMNvNLlWymWd2VNJC9L2ulc7a7dTqqdVawo8hsknrVW6hhbaC2lKjfriFEjCgPBFw2kJ7x8t0r92OOPDNJ3h9HV+o01FJpY5P9YyHlbHpiFJa0raLk0440maUwpwqQpKl3C2TUEY9zSNbaQnvHy3Sv3Ysyc68pJN7CdQ8XGEaFZSAUlSBdJFTWlRHW1Jv5eLBqq6aZnHzv8rmLesrxsn+SK7l69KzUopqQ0Lz5UkhDISV3Qe2OGNBHOImYtebTKxqz53TvhakaNaaIAJqqlNZ5ITE2jaYSmSuK0ZK2mZjlOyuT1pN10cvNIrruVTWnDQ4wwsgZtuXYWi1VJbeLhUgTRBWW7qQCL1TdvBf31jDt6yHi5j0U+9Ctzp5Ys2lNoeYC0pSylshYAN4LWreJwooRiuGKcw9Gb1O+pjoyRER8x5WvLSxXpmccdk2FOsKu3FtJBQaJANKYa6wz5fKWUTKpaVMNB0NBBQVC8F3bt2nGrhSFxkJnck5KRZl3UPFaAbxSEkYqJwx5Y8pzVzcxMCcQ6wG3HQ+lJKrwSpV8A4UrQxquPpmZj3csus71a0yeK+P5+2PITJycan5dbks8hCV9spSaAdqdcO6e7mNuNSe7mNY8cUjaHDWay+qvFrxzEbEdno3Ac4OquGBZm5S/MtdUQv8APPuA5wdVcMCzNyl+Za6ojrDxynoIIIDRG7j7Q/aFDm276m+d/m5DeG7j7Q/aFBm276m+d/m5CSD5sruREFlxm+l7UW0t9bqS0lSUhspAN4gmtQeCJ2yu5EKnP7lDNSjsqJZ9xkKQ4VBCqAkFNK9MRUntESHjZn0ke7DHsOzEysu1LoKilpAQkqpeISKCtKCscuyuU1tOpvNPTzieMgLUnDXiBSMv05b3HtD0HPdgOoLVkUzDLjKyQlxCkEjWAoUNOXGFrtDyHjZn0ke7Cp+nLe49oeg57sH05b3HtD0HPdgGttESHjZn0ke7FwyHyLZsttxthbiw4oLOkIJBAu4UAwwjnKdyqtlkAuvzrYJoCsLQCeAEjEw4MwdtTE1LTCpl5bykugJKzWgug0EBoZyc6szZ08uXaaZWgJQoFV6vbCp1GKvt9TviJf8AP7Y1s91jzDtquKaYecTo2xeQ2tQrThApCzUypC7q0lKgaFKhQg8BB1QDds7OpM2o4mQeaaQ1NHQuKRevhK8CU1JFacIi2bREh42Z9JHuxdpLI2QbUhxuTl0LSQpKktpBBG+DTAxPwFPyHzey9lrcWwt1RcSEqDhSQAkkilAOGK7nYzkTFlzDTTLbS0ravkrvVBvKTvHVQCM+fCcnWmJcyJfCy4q/oAom7dwrdBwrEPmzYbmmHFW2lDj6XKNGdACw1dSe1v0Ny8VasK1gL/m9t9yfkWpl1KUrXeqE1oKKIGvzRzFlm3etSZSdRmFA/eqkXjL2dnpecW3ZRmEygCdGmVSosgkAqu3AU661pvwtC44qZBevaQuArv1Cr17Gtd+Af+0RIeNmfSR7sG0RIeNmfSR7sXjLpx1NnzSmCsOhpRbuVv3qYXaY1hUZn7TtRy0AmdVNlrRLP95Kwi9hTWKV1wFezu5vpey22FMLdUXFKSrSFJFEgEUoBwwsYfnZK7hKc451REfmQsuznZJ1U63KqcEwoJL1y9duNnC9jdqT+MAk47Ksd0os9pQ1pl0qFeEIBiF/0/YnibO/4YSdu2ra4ffQwqd0AWtLYQlwt6OpCQmgoU3aUpvQFxyJzwzc5PS8s40wlLqrqikKrShOFTyQ457uY5kzXWJMt2rKKXLvoSHMVKbWkDtVayRQR03PdzAI3PPuI5wdVcMGzNyl+Za6ohfZ5txHODqrhg2ZuUvzLXVEWElPQQQQGiN3H2h+0KDNt31N87/NyG+N3H2h+0J/Nv31Nc7/ADchJB82T3IhL9ktu0nzbnWTDosnuRCX7JbdpPm3OsmIq75hfBDfOO9aNu1s69nSzzjDrjgcbUUqAbURUcB341MwvghvnHetCHzm+FZ3nlQD426bK8Y76pUSeTmcuQnn0sS63FOKBIBbUkUSKnExybDBzE+F2vsOdWAYnZJd5S3P/wAFR47GzvSa55PUEe+yS7yluf8A4Kjx2Nnek1zyeoIBwxyDnCP/AMrNn/rr/WHTnAztrs2cVLCVS6EpSq8XCk9sK6rpiHGaZFppFoqmVtGaSHy2GwoI0gvXQoqF6laVoIC5WRnYs6YdbYaccLjighILagKnAY70WfKS32ZBgzEwVBsEAlIKjVRoMByxypm38KSfPo/WH5n58EO8411xAfNumyvGO+qVFMy4sleUbqJmzLq2mUaFZdOiN+pXQAjEUUMYpWa/IVNrOPIU8pnRJSoEJC63iRvkU1R0Dm7yKTZTLjKXi8FuaSpSEU7VKaazXuYD3m0sR2Ss9qXfCQ4i9W6bwxUSMfMY5nyxWE2rMk6hMqJ8wXHYEKO28xzczMOvmcWkurUu6GgaXjWlb2MBMbdNleMd9UuDbpsrxjvqlRWv6fmvLXPVJ9+D+n5ry1z1SffgK5noy5lLSal0yq1qLa1FV5BTgQANevVFUySzeTlpNKelg2UJWWzfXdN4BKtVNVFCJfOhm5RZLbK0vqe0qlJoUBFLoB3ia64ZHY3+D3/9yr/xtQC82k7U4rHrR7IalmZ0bPYDco4twPN3WVANqI0iaIIB1EVGuIvLjPC5Z867KiVQ4G7tFFwpJvJCtV001xry2ZxEy4idM0tKnVJmLmjBCSohy7W9iBWlYBxxqT/cxtxqT/cwCNzzbiOcHVXDBszcpfmWuqIXuebcRzg6q4YVmblL8y11RFhJT0EEEBoV/vD7Q/aE9kAq5PzbZ16VX5XFpP6iG5MK7ao5D+AhR5Uj6OtnT0oy+Q59zlA76K+2++Eh9WSe1EJjslt2k+bc6yYcNhOhSEkGoIqDwgwnuyV3aT5tzrJiKu+YXwQ3zjvWhD5zfCs7zyoaWaLL+z5KzUMzMwG3AtwlNx1VAVVGKUEauWLkc69j+Vp9S98OA5Uhg5ifC7X2HOrDp21rH8rT6l74cfRnXsfytPqnvhwFZ7JLvKW5/wDgqPHY2d6TXPJ6giDz35aSM/KsIlHw6tL15QuOJom4oV7ZIGsiJzsbO9Jrnk9QQF7tzISz5t0vTMulxwgAqK3E4DAYBQETctJoYYS00m622i6hNSaJSKAVOJwjmrPx4Xc5tv8ASGjkZnMstiQlWXZoJcbZbQsaN40UEgEVCKHHfgEfm38KSfPo/WOr7dsZicZLMygONEglJJTik1GIIOuN5KBrAHRFNzu2K/OWa4zLNlxwrbISClOCVAnFRA1QErk7klJSClqlGUtKWAFELWqoBqO6UeGJ2+OERx5lFkbOyCUrm2C0lZupJUhVSBWnaqO9HrJ3IudnkKclGC6hKrqiFtpoqgNO2UDqIgOwb44RGOYcohRBFQk089I4xtuxnpN0szKNG4kAlJKVUBFRikkao0m0FRAGJJoPOYBpZAZxrSmLRlWXppS21uBK03GhUY4VCAY6PjmfJPIefs+cZnJyXLUuwvSPOXm13EJBqbqVFSvMATDh22rI8sHqn/hwFP7JXcJTnHOqIUmT2Ws9ItqalHy0hSr5AS2qqiAmtVJJ1JHRHUeTmV8laBWmUeDxbAK+0cTQKqB3aRXUdULDPXkRPT0825KS5dbTLpQSFNpAUFuEiilA6lJgExbNrPTbynphekdVS8qiRWgoMEgDUI66stwps5tSTQiWSQeAhuoiPzZ2S5LWawzMN3HUBQUklKqdsSMQSNXLGCazo2U0tTa5oJUhRSoaJ40KTQjBFDiIBS5us4tpTNpSzL80pba10Um40Ki6o6wkHejoCf7kxXbJzi2XMvIZYmErdWaISGnU1NCdZQAMAdZiftJXamARmed3+2lO+V1+5KVV/UQyZFF1DCTrDTQPnCUwqMoD9KWu3LIxaQu6ojUUpop4+bC7DeKrzleFQp5osJKUgjU+kEQQEcw7fTypJQf1Seg0+4xCZa5Ni0JbRigfbqthR3ye6bJ3gqg+8A70YlWpsd+qtzVgvhArgocoP4Vix8BBBBAII1EHEEHgMUUDNVlxsdWwZ0lu4Sltbhu3TXc117nkP3cFbfnLzfqtdbC0zCWdElSaFBXW8Qd4imqInLPItq0AVgpamaUDh7hwAUCXAOsBXz6oqtnZXWlYygzOtqdZ1JvGuH/Td1K+yr8Iyrc2gHPLm/VK9+Pv9P7nlzfqle/FzsXOnIvgVdLKsO1eF3E8BqUn7jFllsoWXKBDraydQSpJJ8wBgFP/AE/ueXN+qV78H9P7nlzfqle/Dj2ceWDZx5YBOf0/ueXN+qV78MXNhkSqyWXW1PJe0iwsEJKKUTSmJNYntnHlg2ceWAX+cDNKu0pxUymaQ0FJSm6Wyo9qKa7wiupzAOA12c36pXvw4tnHlg2ceWAlU4CPtYidnHlg2ceWAgM5+RCrWaZbS8lnRrKiSkrrUUpgRSMmbHIxVlMOMqeS9fc0lQkop2qU0oSeLE3s48sGzjywC9y9zRrtGcXMiaQ2FBICS2VEXQBrvCIFjMG4lSVbNbwIO5K3jXjw4NnHlg2ceWA+5U2WZuUflwoILrakBRFQK79N+E3/AE/ueXN+qV78OPZx5YNnHlgKpmvzdqslb6lPpe0qUDBBRS6VHfJr3UMGsROzjywbOPLAS1YSVs5jXH33XtmNp0ji100SjS8omlb2OuGg/bTaDRa0IOuilBJp95iAtXOTIsA3phKiP8W/7iugQFYyRzOLkZxmZM2hwNKvFIbIJwI13jTXG1nYzgIYQqWllhUwqqVKQa6EHDe/+w1wTrGvgiuWvnJnbRXsezGnG64KUKKdpynFLQ5a15Yksjc36JVQfmyl6ZreSkEqQ0rXeJO6Ob9dQPDrgMmbTJYybJfeFJh9NAk9000caH6yiAT9wi3OPaNKlneGHKo4J/E1+4x7xUeEn8Yq9rWuHXw02aobOJGpS9RI+qNQ++NIlYI+4cMEQVnKlNCY38jrSutXHKlAxTwo4acI5Iz5e2cUkkCIfJzc1eaL7C7trCk3kKC0nUpOI+R5DHsqqkoUApB1pUApJ84MK9ifcZdUppakGuNDgfONSh5xFps/KpRwdaSrlQbh6KEH8IIyT+QlnPElUuWyd9lam/y4p/CIk5p7P8ZN+kz8KLYzajSvGDzpSf0VGfZbXGV6PzicKpm1NZ/jJvpZ+FBtTWf4yb6WfhRc9ltcZXo/ODZbXGV6PzhwKZtTWf4yb6WfhQbU1n+Mm+ln4UXPZbXGV6Pzg2W1xlej84cCmbU1n+Mm+ln4UG1NZ/jJvpZ+FFz2W1xlej84NltcZXo/OHApm1NZ/jJvpZ+FBtTWf4yb6WfhRc9ltcZXo/ODZbXGV6PzhwKZtTWf4yb6WfhQbU1n+Mm+ln4UXPZbXGV6Pzg2W1xlej84cCmbU1n+Mm+ln4UG1NZ/jJvpZ+FFz2W1xlej84NltcZXo/OHApm1NZ/jJvpZ+FBtTWf4yb6WfhRc9ltcZXo/ODZbXGV6PzhwKZtTWf4yb6WfhQbU1n+Mm+ln4UXPZbXGV6Pzg2W1xlej84cCmbU1n+Mm+ln4USEjm8s1qn9lx4jxzhI9FNE/hFj2W1xlej84xO2i0nfcPmSP3VDgbEulLaLjSENI4raQlP4a4+nAEkgJGsk0AHKTqivz+VF3c2hXhWqv5QB+sVK1LVefUNKskA4JGCB5kjD79cVF8tafGhVojUKBBXqqN8J4ByxSbBH9374sTneqfNGjkXZ5W7WmFYKtOxzBFo+j4IyrxlNZQebOGMLaVY0KltqwONOXzeyHKoViq5TZNpeBIGMAnH+7V5435KMlrWK40o3gTyxjkjjrjW7Kfk43o0ZMRvRFEEEEAQQQQBBBBAEEEEAQQQQBBBBAEEEEAQQQQBGrNRtRrTUBAT0RC9cS0+eGMMjZa3VC6CeWLuiwrdBZQ2MVqGA5OE8Ai7ZIWLokAkYxpZL5LhFFLxPCYuraABQRlp9uwR9ggCPDuqCCApOU+ows7R7qCCAl7D1CJqCCCCCCCAIIIIAggggCCCCAIIIIAggggCCCCAIIIIAiNtfUfNH2CArct3cMPJbej7BBV/ltQjNBBAEEEEB//9k=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180975" y="-121920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909" y="3628704"/>
            <a:ext cx="1382627" cy="138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98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ctrTitle" idx="4294967295"/>
          </p:nvPr>
        </p:nvSpPr>
        <p:spPr>
          <a:xfrm>
            <a:off x="1889125" y="739775"/>
            <a:ext cx="7590155" cy="849313"/>
          </a:xfrm>
          <a:prstGeom prst="rect">
            <a:avLst/>
          </a:prstGeom>
        </p:spPr>
        <p:txBody>
          <a:bodyPr lIns="38100" tIns="38100" rIns="38100" bIns="38100" anchor="ctr" anchorCtr="0">
            <a:noAutofit/>
          </a:bodyPr>
          <a:lstStyle/>
          <a:p>
            <a:pPr>
              <a:lnSpc>
                <a:spcPct val="114062"/>
              </a:lnSpc>
              <a:spcBef>
                <a:spcPts val="0"/>
              </a:spcBef>
            </a:pPr>
            <a:r>
              <a:rPr lang="en-US" sz="3600" u="sng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  <a:ea typeface="Arial"/>
                <a:cs typeface="Arial"/>
                <a:sym typeface="Arial"/>
              </a:rPr>
              <a:t>Rate the workshops in real time!</a:t>
            </a:r>
            <a:endParaRPr lang="en-US" sz="3600" u="sng" dirty="0">
              <a:solidFill>
                <a:srgbClr val="000000"/>
              </a:solidFill>
              <a:effectLst/>
              <a:latin typeface="Cambria" panose="02040503050406030204" pitchFamily="18" charset="0"/>
              <a:ea typeface="Arial"/>
              <a:cs typeface="Arial"/>
              <a:sym typeface="Arial"/>
            </a:endParaRPr>
          </a:p>
        </p:txBody>
      </p:sp>
      <p:pic>
        <p:nvPicPr>
          <p:cNvPr id="7" name="Picture 6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pic>
        <p:nvPicPr>
          <p:cNvPr id="3074" name="Picture 2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6" r="24795" b="31626"/>
          <a:stretch/>
        </p:blipFill>
        <p:spPr bwMode="auto">
          <a:xfrm>
            <a:off x="854265" y="1847879"/>
            <a:ext cx="8387021" cy="505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77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ctrTitle" idx="4294967295"/>
          </p:nvPr>
        </p:nvSpPr>
        <p:spPr>
          <a:xfrm>
            <a:off x="1889125" y="739775"/>
            <a:ext cx="7590155" cy="849313"/>
          </a:xfrm>
          <a:prstGeom prst="rect">
            <a:avLst/>
          </a:prstGeom>
        </p:spPr>
        <p:txBody>
          <a:bodyPr lIns="38100" tIns="38100" rIns="38100" bIns="38100" anchor="ctr" anchorCtr="0">
            <a:noAutofit/>
          </a:bodyPr>
          <a:lstStyle/>
          <a:p>
            <a:pPr>
              <a:lnSpc>
                <a:spcPct val="114062"/>
              </a:lnSpc>
              <a:spcBef>
                <a:spcPts val="0"/>
              </a:spcBef>
            </a:pPr>
            <a:r>
              <a:rPr lang="en-US" u="sng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  <a:ea typeface="Arial"/>
                <a:cs typeface="Arial"/>
                <a:sym typeface="Arial"/>
              </a:rPr>
              <a:t>Conference evaluation</a:t>
            </a:r>
            <a:endParaRPr lang="en-US" u="sng" dirty="0">
              <a:solidFill>
                <a:srgbClr val="000000"/>
              </a:solidFill>
              <a:effectLst/>
              <a:latin typeface="Cambria" panose="02040503050406030204" pitchFamily="18" charset="0"/>
              <a:ea typeface="Arial"/>
              <a:cs typeface="Arial"/>
              <a:sym typeface="Arial"/>
            </a:endParaRPr>
          </a:p>
        </p:txBody>
      </p:sp>
      <p:pic>
        <p:nvPicPr>
          <p:cNvPr id="7" name="Picture 6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88723" y="2529954"/>
            <a:ext cx="8890557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68288"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600" dirty="0" smtClean="0">
                <a:latin typeface="Cambria" panose="02040503050406030204" pitchFamily="18" charset="0"/>
                <a:cs typeface="Arial" pitchFamily="34" charset="0"/>
              </a:rPr>
              <a:t>You can also find the online conference evaluation form at:</a:t>
            </a:r>
          </a:p>
          <a:p>
            <a:pPr marR="268288" lvl="0" algn="ctr" fontAlgn="base">
              <a:spcBef>
                <a:spcPct val="0"/>
              </a:spcBef>
              <a:spcAft>
                <a:spcPct val="0"/>
              </a:spcAft>
            </a:pPr>
            <a:endParaRPr lang="en-US" altLang="en-US" sz="2000" dirty="0">
              <a:latin typeface="Cambria" panose="02040503050406030204" pitchFamily="18" charset="0"/>
              <a:cs typeface="Arial" pitchFamily="34" charset="0"/>
            </a:endParaRPr>
          </a:p>
          <a:p>
            <a:pPr marR="268288" lvl="0" algn="ctr" fontAlgn="base">
              <a:spcBef>
                <a:spcPct val="0"/>
              </a:spcBef>
              <a:spcAft>
                <a:spcPct val="0"/>
              </a:spcAft>
            </a:pPr>
            <a:endParaRPr lang="en-US" altLang="en-US" sz="1100" dirty="0">
              <a:latin typeface="Cambria" panose="02040503050406030204" pitchFamily="18" charset="0"/>
              <a:cs typeface="Arial" pitchFamily="34" charset="0"/>
            </a:endParaRPr>
          </a:p>
          <a:p>
            <a:pPr marR="268288"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3600" b="1" dirty="0" smtClean="0">
                <a:solidFill>
                  <a:srgbClr val="00B050"/>
                </a:solidFill>
                <a:latin typeface="Cambria" panose="02040503050406030204" pitchFamily="18" charset="0"/>
                <a:cs typeface="Arial" pitchFamily="34" charset="0"/>
              </a:rPr>
              <a:t>www.nysafltrochester.wikispaces.com</a:t>
            </a:r>
          </a:p>
          <a:p>
            <a:pPr marR="268288" lvl="0" fontAlgn="base">
              <a:spcBef>
                <a:spcPct val="0"/>
              </a:spcBef>
              <a:spcAft>
                <a:spcPct val="0"/>
              </a:spcAft>
            </a:pPr>
            <a:endParaRPr lang="en-US" altLang="en-US" sz="2800" dirty="0" smtClean="0">
              <a:solidFill>
                <a:schemeClr val="tx1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pPr marR="268288"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800" dirty="0" smtClean="0">
                <a:solidFill>
                  <a:schemeClr val="tx1"/>
                </a:solidFill>
                <a:latin typeface="Cambria" panose="02040503050406030204" pitchFamily="18" charset="0"/>
                <a:cs typeface="Arial" pitchFamily="34" charset="0"/>
              </a:rPr>
              <a:t>(Paper copies are available in  your folders – turn these in at the Registration desk or wherever you see a marked box.)</a:t>
            </a:r>
            <a:endParaRPr lang="en-US" altLang="en-US" sz="2800" dirty="0">
              <a:solidFill>
                <a:schemeClr val="tx1"/>
              </a:solidFill>
              <a:latin typeface="Cambria" panose="02040503050406030204" pitchFamily="18" charset="0"/>
              <a:cs typeface="Arial" pitchFamily="34" charset="0"/>
            </a:endParaRPr>
          </a:p>
          <a:p>
            <a:pPr marR="268288"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chemeClr val="tx1"/>
                </a:solidFill>
                <a:latin typeface="Cambria" panose="02040503050406030204" pitchFamily="18" charset="0"/>
                <a:cs typeface="Arial" pitchFamily="34" charset="0"/>
              </a:rPr>
              <a:t> </a:t>
            </a:r>
            <a:endParaRPr lang="en-US" altLang="en-US" sz="1050" dirty="0">
              <a:solidFill>
                <a:schemeClr val="tx1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  <p:pic>
        <p:nvPicPr>
          <p:cNvPr id="16" name="Picture 9" descr="reminder-smiley-face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480" y="678702"/>
            <a:ext cx="1838960" cy="1820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451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ctrTitle" idx="4294967295"/>
          </p:nvPr>
        </p:nvSpPr>
        <p:spPr>
          <a:xfrm>
            <a:off x="1889125" y="739775"/>
            <a:ext cx="7590155" cy="849313"/>
          </a:xfrm>
          <a:prstGeom prst="rect">
            <a:avLst/>
          </a:prstGeom>
        </p:spPr>
        <p:txBody>
          <a:bodyPr lIns="38100" tIns="38100" rIns="38100" bIns="38100" anchor="ctr" anchorCtr="0">
            <a:noAutofit/>
          </a:bodyPr>
          <a:lstStyle/>
          <a:p>
            <a:pPr>
              <a:lnSpc>
                <a:spcPct val="114062"/>
              </a:lnSpc>
              <a:spcBef>
                <a:spcPts val="0"/>
              </a:spcBef>
            </a:pPr>
            <a:r>
              <a:rPr lang="en-US" u="sng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  <a:ea typeface="Arial"/>
                <a:cs typeface="Arial"/>
                <a:sym typeface="Arial"/>
              </a:rPr>
              <a:t>Conference evaluation</a:t>
            </a:r>
            <a:endParaRPr lang="en-US" u="sng" dirty="0">
              <a:solidFill>
                <a:srgbClr val="000000"/>
              </a:solidFill>
              <a:effectLst/>
              <a:latin typeface="Cambria" panose="02040503050406030204" pitchFamily="18" charset="0"/>
              <a:ea typeface="Arial"/>
              <a:cs typeface="Arial"/>
              <a:sym typeface="Arial"/>
            </a:endParaRPr>
          </a:p>
        </p:txBody>
      </p:sp>
      <p:pic>
        <p:nvPicPr>
          <p:cNvPr id="7" name="Picture 6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pic>
        <p:nvPicPr>
          <p:cNvPr id="4098" name="Picture 2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5" t="12225" r="16667" b="2223"/>
          <a:stretch/>
        </p:blipFill>
        <p:spPr bwMode="auto">
          <a:xfrm>
            <a:off x="1087459" y="1880710"/>
            <a:ext cx="8270875" cy="8165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290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ctrTitle" idx="4294967295"/>
          </p:nvPr>
        </p:nvSpPr>
        <p:spPr>
          <a:xfrm>
            <a:off x="1958340" y="887327"/>
            <a:ext cx="7175500" cy="558800"/>
          </a:xfrm>
          <a:prstGeom prst="rect">
            <a:avLst/>
          </a:prstGeom>
        </p:spPr>
        <p:txBody>
          <a:bodyPr lIns="38100" tIns="38100" rIns="38100" bIns="38100" anchor="ctr" anchorCtr="0">
            <a:noAutofit/>
          </a:bodyPr>
          <a:lstStyle/>
          <a:p>
            <a:pPr>
              <a:lnSpc>
                <a:spcPct val="114285"/>
              </a:lnSpc>
              <a:spcBef>
                <a:spcPts val="0"/>
              </a:spcBef>
            </a:pPr>
            <a:r>
              <a:rPr lang="en-US" sz="2800" u="sng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  <a:ea typeface="Arial"/>
                <a:cs typeface="Arial"/>
                <a:sym typeface="Arial"/>
              </a:rPr>
              <a:t>2014 </a:t>
            </a:r>
            <a:r>
              <a:rPr lang="en-US" sz="2800" u="sng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Arial"/>
                <a:cs typeface="Arial"/>
                <a:sym typeface="Arial"/>
              </a:rPr>
              <a:t>Friend of Foreign Language Award</a:t>
            </a:r>
          </a:p>
        </p:txBody>
      </p:sp>
      <p:pic>
        <p:nvPicPr>
          <p:cNvPr id="7" name="Picture 6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609599" y="1899382"/>
            <a:ext cx="8997863" cy="5125797"/>
            <a:chOff x="609599" y="1899382"/>
            <a:chExt cx="8997863" cy="5125797"/>
          </a:xfrm>
        </p:grpSpPr>
        <p:sp>
          <p:nvSpPr>
            <p:cNvPr id="113" name="Shape 113"/>
            <p:cNvSpPr txBox="1"/>
            <p:nvPr/>
          </p:nvSpPr>
          <p:spPr>
            <a:xfrm>
              <a:off x="609599" y="1899382"/>
              <a:ext cx="8997863" cy="3353338"/>
            </a:xfrm>
            <a:prstGeom prst="rect">
              <a:avLst/>
            </a:prstGeom>
            <a:noFill/>
          </p:spPr>
          <p:txBody>
            <a:bodyPr lIns="91425" tIns="91425" rIns="91425" bIns="91425" anchor="t" anchorCtr="0">
              <a:noAutofit/>
            </a:bodyPr>
            <a:lstStyle/>
            <a:p>
              <a:pPr algn="ctr">
                <a:buNone/>
              </a:pPr>
              <a:r>
                <a:rPr lang="en-US" sz="4000" b="1" dirty="0" smtClean="0">
                  <a:latin typeface="Cambria" panose="02040503050406030204" pitchFamily="18" charset="0"/>
                </a:rPr>
                <a:t>Rochester International Film Festival (Movies on a Shoestring, Inc.)</a:t>
              </a:r>
            </a:p>
            <a:p>
              <a:pPr algn="ctr">
                <a:buNone/>
              </a:pPr>
              <a:r>
                <a:rPr lang="en-US" sz="4000" b="1" dirty="0" smtClean="0">
                  <a:latin typeface="Cambria" panose="02040503050406030204" pitchFamily="18" charset="0"/>
                </a:rPr>
                <a:t>Josephine Perini</a:t>
              </a:r>
              <a:endParaRPr lang="en-US" sz="4000" b="1" dirty="0">
                <a:latin typeface="Cambria" panose="02040503050406030204" pitchFamily="18" charset="0"/>
              </a:endParaRPr>
            </a:p>
          </p:txBody>
        </p:sp>
        <p:pic>
          <p:nvPicPr>
            <p:cNvPr id="4098" name="Picture 2" descr="business card ad 20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3479" y="4237483"/>
              <a:ext cx="4879033" cy="2787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/>
        </p:nvSpPr>
        <p:spPr>
          <a:xfrm>
            <a:off x="505126" y="304801"/>
            <a:ext cx="9149699" cy="12763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6" name="Shape 46"/>
          <p:cNvSpPr txBox="1">
            <a:spLocks noGrp="1"/>
          </p:cNvSpPr>
          <p:nvPr>
            <p:ph type="ctrTitle" idx="4294967295"/>
          </p:nvPr>
        </p:nvSpPr>
        <p:spPr>
          <a:xfrm>
            <a:off x="1981200" y="690563"/>
            <a:ext cx="7673625" cy="963612"/>
          </a:xfrm>
          <a:prstGeom prst="rect">
            <a:avLst/>
          </a:prstGeom>
        </p:spPr>
        <p:txBody>
          <a:bodyPr lIns="38100" tIns="38100" rIns="38100" bIns="38100" anchor="ctr" anchorCtr="0">
            <a:noAutofit/>
          </a:bodyPr>
          <a:lstStyle/>
          <a:p>
            <a:pPr>
              <a:lnSpc>
                <a:spcPct val="113920"/>
              </a:lnSpc>
              <a:spcBef>
                <a:spcPts val="0"/>
              </a:spcBef>
            </a:pPr>
            <a:r>
              <a:rPr lang="en-US" sz="4400" u="sng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  <a:ea typeface="Arial"/>
                <a:cs typeface="Arial"/>
                <a:sym typeface="Arial"/>
              </a:rPr>
              <a:t>Conference Schedule</a:t>
            </a:r>
            <a:endParaRPr lang="en-US" sz="4400" u="sng" dirty="0">
              <a:solidFill>
                <a:srgbClr val="000000"/>
              </a:solidFill>
              <a:effectLst/>
              <a:latin typeface="Cambria" panose="0204050305040603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48" name="Shape 48"/>
          <p:cNvSpPr txBox="1">
            <a:spLocks noGrp="1"/>
          </p:cNvSpPr>
          <p:nvPr>
            <p:ph type="subTitle" idx="4294967295"/>
          </p:nvPr>
        </p:nvSpPr>
        <p:spPr>
          <a:xfrm>
            <a:off x="505126" y="1858789"/>
            <a:ext cx="8431213" cy="5081588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1588" indent="-1588">
              <a:lnSpc>
                <a:spcPct val="200000"/>
              </a:lnSpc>
              <a:buClr>
                <a:srgbClr val="000000"/>
              </a:buClr>
              <a:buSzPct val="34375"/>
              <a:buNone/>
              <a:tabLst>
                <a:tab pos="1828800" algn="l"/>
              </a:tabLst>
            </a:pPr>
            <a:r>
              <a:rPr lang="en-US" sz="2000" dirty="0">
                <a:latin typeface="Cambria" panose="02040503050406030204" pitchFamily="18" charset="0"/>
              </a:rPr>
              <a:t>8:00 — 8:30 </a:t>
            </a:r>
            <a:r>
              <a:rPr lang="en-US" sz="2000" dirty="0" smtClean="0">
                <a:latin typeface="Cambria" panose="02040503050406030204" pitchFamily="18" charset="0"/>
              </a:rPr>
              <a:t>	Registration </a:t>
            </a:r>
            <a:r>
              <a:rPr lang="en-US" sz="2000" dirty="0">
                <a:latin typeface="Cambria" panose="02040503050406030204" pitchFamily="18" charset="0"/>
              </a:rPr>
              <a:t>/ Exhibits / Coffee</a:t>
            </a:r>
          </a:p>
          <a:p>
            <a:pPr marL="1588" indent="-1588">
              <a:lnSpc>
                <a:spcPct val="200000"/>
              </a:lnSpc>
              <a:buClr>
                <a:srgbClr val="000000"/>
              </a:buClr>
              <a:buSzPct val="34375"/>
              <a:buNone/>
              <a:tabLst>
                <a:tab pos="1828800" algn="l"/>
              </a:tabLst>
            </a:pPr>
            <a:r>
              <a:rPr lang="en-US" sz="2000" dirty="0">
                <a:latin typeface="Cambria" panose="02040503050406030204" pitchFamily="18" charset="0"/>
              </a:rPr>
              <a:t>8:30 — </a:t>
            </a:r>
            <a:r>
              <a:rPr lang="en-US" sz="2000" dirty="0" smtClean="0">
                <a:latin typeface="Cambria" panose="02040503050406030204" pitchFamily="18" charset="0"/>
              </a:rPr>
              <a:t>9:00 	General </a:t>
            </a:r>
            <a:r>
              <a:rPr lang="en-US" sz="2000" dirty="0">
                <a:latin typeface="Cambria" panose="02040503050406030204" pitchFamily="18" charset="0"/>
              </a:rPr>
              <a:t>Session / Awards</a:t>
            </a:r>
          </a:p>
          <a:p>
            <a:pPr marL="1588" indent="-1588">
              <a:lnSpc>
                <a:spcPct val="200000"/>
              </a:lnSpc>
              <a:buClr>
                <a:srgbClr val="000000"/>
              </a:buClr>
              <a:buSzPct val="34375"/>
              <a:buNone/>
              <a:tabLst>
                <a:tab pos="1828800" algn="l"/>
              </a:tabLst>
            </a:pPr>
            <a:r>
              <a:rPr lang="en-US" sz="2000" dirty="0">
                <a:latin typeface="Cambria" panose="02040503050406030204" pitchFamily="18" charset="0"/>
              </a:rPr>
              <a:t>9:00 — </a:t>
            </a:r>
            <a:r>
              <a:rPr lang="en-US" sz="2000" dirty="0" smtClean="0">
                <a:latin typeface="Cambria" panose="02040503050406030204" pitchFamily="18" charset="0"/>
              </a:rPr>
              <a:t>9:50	Workshop </a:t>
            </a:r>
            <a:r>
              <a:rPr lang="en-US" sz="2000" dirty="0">
                <a:latin typeface="Cambria" panose="02040503050406030204" pitchFamily="18" charset="0"/>
              </a:rPr>
              <a:t>Session </a:t>
            </a:r>
            <a:r>
              <a:rPr lang="en-US" sz="2000" dirty="0" smtClean="0">
                <a:latin typeface="Cambria" panose="02040503050406030204" pitchFamily="18" charset="0"/>
              </a:rPr>
              <a:t>A (Forum)</a:t>
            </a:r>
            <a:endParaRPr lang="en-US" sz="2000" dirty="0">
              <a:latin typeface="Cambria" panose="02040503050406030204" pitchFamily="18" charset="0"/>
            </a:endParaRPr>
          </a:p>
          <a:p>
            <a:pPr marL="1588" indent="-1588">
              <a:lnSpc>
                <a:spcPct val="200000"/>
              </a:lnSpc>
              <a:spcBef>
                <a:spcPts val="0"/>
              </a:spcBef>
              <a:buNone/>
              <a:tabLst>
                <a:tab pos="1828800" algn="l"/>
              </a:tabLst>
            </a:pPr>
            <a:r>
              <a:rPr lang="en-US" sz="2000" dirty="0">
                <a:latin typeface="Cambria" panose="02040503050406030204" pitchFamily="18" charset="0"/>
              </a:rPr>
              <a:t>9:50 — </a:t>
            </a:r>
            <a:r>
              <a:rPr lang="en-US" sz="2000" dirty="0" smtClean="0">
                <a:latin typeface="Cambria" panose="02040503050406030204" pitchFamily="18" charset="0"/>
              </a:rPr>
              <a:t>10:15	Exhibitor </a:t>
            </a:r>
            <a:r>
              <a:rPr lang="en-US" sz="2000" dirty="0">
                <a:latin typeface="Cambria" panose="02040503050406030204" pitchFamily="18" charset="0"/>
              </a:rPr>
              <a:t>Session &amp; Refreshments</a:t>
            </a:r>
          </a:p>
          <a:p>
            <a:pPr marL="1588" indent="-1588">
              <a:lnSpc>
                <a:spcPct val="200000"/>
              </a:lnSpc>
              <a:spcBef>
                <a:spcPts val="0"/>
              </a:spcBef>
              <a:buNone/>
              <a:tabLst>
                <a:tab pos="1828800" algn="l"/>
              </a:tabLst>
            </a:pPr>
            <a:r>
              <a:rPr lang="en-US" sz="2000" dirty="0">
                <a:latin typeface="Cambria" panose="02040503050406030204" pitchFamily="18" charset="0"/>
              </a:rPr>
              <a:t>10:20 — </a:t>
            </a:r>
            <a:r>
              <a:rPr lang="en-US" sz="2000" dirty="0" smtClean="0">
                <a:latin typeface="Cambria" panose="02040503050406030204" pitchFamily="18" charset="0"/>
              </a:rPr>
              <a:t>11:10	Workshop Session </a:t>
            </a:r>
            <a:r>
              <a:rPr lang="en-US" sz="2000" dirty="0">
                <a:latin typeface="Cambria" panose="02040503050406030204" pitchFamily="18" charset="0"/>
              </a:rPr>
              <a:t>B</a:t>
            </a:r>
          </a:p>
          <a:p>
            <a:pPr marL="1588" indent="-1588">
              <a:lnSpc>
                <a:spcPct val="200000"/>
              </a:lnSpc>
              <a:spcBef>
                <a:spcPts val="0"/>
              </a:spcBef>
              <a:buNone/>
              <a:tabLst>
                <a:tab pos="1828800" algn="l"/>
              </a:tabLst>
            </a:pPr>
            <a:r>
              <a:rPr lang="en-US" sz="2000" dirty="0">
                <a:latin typeface="Cambria" panose="02040503050406030204" pitchFamily="18" charset="0"/>
              </a:rPr>
              <a:t>11:20 — </a:t>
            </a:r>
            <a:r>
              <a:rPr lang="en-US" sz="2000" dirty="0" smtClean="0">
                <a:latin typeface="Cambria" panose="02040503050406030204" pitchFamily="18" charset="0"/>
              </a:rPr>
              <a:t>12:10	Workshop </a:t>
            </a:r>
            <a:r>
              <a:rPr lang="en-US" sz="2000" dirty="0">
                <a:latin typeface="Cambria" panose="02040503050406030204" pitchFamily="18" charset="0"/>
              </a:rPr>
              <a:t>Session C</a:t>
            </a:r>
          </a:p>
          <a:p>
            <a:pPr marL="1588" indent="-1588">
              <a:lnSpc>
                <a:spcPct val="200000"/>
              </a:lnSpc>
              <a:spcBef>
                <a:spcPts val="0"/>
              </a:spcBef>
              <a:buNone/>
              <a:tabLst>
                <a:tab pos="1828800" algn="l"/>
              </a:tabLst>
            </a:pPr>
            <a:r>
              <a:rPr lang="en-US" sz="2000" dirty="0">
                <a:latin typeface="Cambria" panose="02040503050406030204" pitchFamily="18" charset="0"/>
              </a:rPr>
              <a:t>12:10 — </a:t>
            </a:r>
            <a:r>
              <a:rPr lang="en-US" sz="2000" dirty="0" smtClean="0">
                <a:latin typeface="Cambria" panose="02040503050406030204" pitchFamily="18" charset="0"/>
              </a:rPr>
              <a:t>1:00	Luncheon </a:t>
            </a:r>
            <a:r>
              <a:rPr lang="en-US" sz="2000" dirty="0">
                <a:latin typeface="Cambria" panose="02040503050406030204" pitchFamily="18" charset="0"/>
              </a:rPr>
              <a:t>/ Exhibitor Session / Raffle</a:t>
            </a:r>
          </a:p>
          <a:p>
            <a:pPr marL="1588" indent="-1588">
              <a:lnSpc>
                <a:spcPct val="200000"/>
              </a:lnSpc>
              <a:spcBef>
                <a:spcPts val="0"/>
              </a:spcBef>
              <a:buNone/>
              <a:tabLst>
                <a:tab pos="1828800" algn="l"/>
              </a:tabLst>
            </a:pPr>
            <a:r>
              <a:rPr lang="en-US" sz="2000" dirty="0">
                <a:latin typeface="Cambria" panose="02040503050406030204" pitchFamily="18" charset="0"/>
              </a:rPr>
              <a:t>1:10 — </a:t>
            </a:r>
            <a:r>
              <a:rPr lang="en-US" sz="2000" dirty="0" smtClean="0">
                <a:latin typeface="Cambria" panose="02040503050406030204" pitchFamily="18" charset="0"/>
              </a:rPr>
              <a:t>2:00	Workshop </a:t>
            </a:r>
            <a:r>
              <a:rPr lang="en-US" sz="2000" dirty="0">
                <a:latin typeface="Cambria" panose="02040503050406030204" pitchFamily="18" charset="0"/>
              </a:rPr>
              <a:t>Session D</a:t>
            </a:r>
          </a:p>
        </p:txBody>
      </p:sp>
      <p:pic>
        <p:nvPicPr>
          <p:cNvPr id="7" name="Picture 6" descr="NYSAFLT_PATCH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593840" y="1737316"/>
            <a:ext cx="32004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>
                <a:solidFill>
                  <a:srgbClr val="FF0000"/>
                </a:solidFill>
                <a:latin typeface="Cambria" panose="02040503050406030204" pitchFamily="18" charset="0"/>
              </a:rPr>
              <a:t>Exhibits are available throughout the conference as well as during the two </a:t>
            </a:r>
            <a:r>
              <a:rPr lang="en-US" sz="2000" b="1" i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Exhibitor </a:t>
            </a:r>
            <a:r>
              <a:rPr lang="en-US" sz="2000" b="1" i="1" dirty="0">
                <a:solidFill>
                  <a:srgbClr val="FF0000"/>
                </a:solidFill>
                <a:latin typeface="Cambria" panose="02040503050406030204" pitchFamily="18" charset="0"/>
              </a:rPr>
              <a:t>sessions in the Exhibit Hall (gym).</a:t>
            </a:r>
          </a:p>
          <a:p>
            <a:endParaRPr lang="en-US" sz="2000" b="1" dirty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r>
              <a:rPr lang="en-US" sz="2000" b="1" i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Coffee</a:t>
            </a:r>
            <a:r>
              <a:rPr lang="en-US" sz="2000" b="1" i="1" dirty="0">
                <a:solidFill>
                  <a:srgbClr val="FF0000"/>
                </a:solidFill>
                <a:latin typeface="Cambria" panose="02040503050406030204" pitchFamily="18" charset="0"/>
              </a:rPr>
              <a:t>, tea and refreshments will be available in the Exhibit Hall </a:t>
            </a:r>
            <a:r>
              <a:rPr lang="en-US" sz="2000" b="1" i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from 7:30-10:30 </a:t>
            </a:r>
            <a:r>
              <a:rPr lang="en-US" sz="2000" b="1" i="1" dirty="0">
                <a:solidFill>
                  <a:srgbClr val="FF0000"/>
                </a:solidFill>
                <a:latin typeface="Cambria" panose="02040503050406030204" pitchFamily="18" charset="0"/>
              </a:rPr>
              <a:t>a.m.</a:t>
            </a:r>
            <a:endParaRPr lang="en-US" sz="2000" b="1" dirty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endParaRPr lang="en-US" sz="2000" b="1" dirty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r>
              <a:rPr lang="en-US" sz="2000" b="1" i="1" dirty="0">
                <a:solidFill>
                  <a:srgbClr val="FF0000"/>
                </a:solidFill>
                <a:latin typeface="Cambria" panose="02040503050406030204" pitchFamily="18" charset="0"/>
              </a:rPr>
              <a:t>A buffet lunch will be available at 12:00 p.m. in the Exhibit Hall. </a:t>
            </a:r>
            <a:r>
              <a:rPr lang="en-US" sz="2000" b="1" i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 Vegetarian and </a:t>
            </a:r>
            <a:r>
              <a:rPr lang="en-US" sz="2000" b="1" i="1" dirty="0">
                <a:solidFill>
                  <a:srgbClr val="FF0000"/>
                </a:solidFill>
                <a:latin typeface="Cambria" panose="02040503050406030204" pitchFamily="18" charset="0"/>
              </a:rPr>
              <a:t>gluten free options available</a:t>
            </a:r>
            <a:r>
              <a:rPr lang="en-US" sz="2000" i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.</a:t>
            </a:r>
            <a:endParaRPr lang="en-US" sz="2000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5126" y="3127963"/>
            <a:ext cx="8925800" cy="2308324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There has been one last-minute workshop cancellation.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Session D</a:t>
            </a:r>
          </a:p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Live German TV in the Classroom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/>
        </p:nvSpPr>
        <p:spPr>
          <a:xfrm>
            <a:off x="715379" y="1151361"/>
            <a:ext cx="8769431" cy="1820849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algn="ctr">
              <a:lnSpc>
                <a:spcPct val="114062"/>
              </a:lnSpc>
            </a:pPr>
            <a:r>
              <a:rPr lang="en-US" sz="3200" b="1" i="1" dirty="0">
                <a:latin typeface="Cambria" panose="02040503050406030204" pitchFamily="18" charset="0"/>
              </a:rPr>
              <a:t>The NYSAFLT </a:t>
            </a:r>
          </a:p>
          <a:p>
            <a:pPr algn="ctr">
              <a:lnSpc>
                <a:spcPct val="114062"/>
              </a:lnSpc>
            </a:pPr>
            <a:r>
              <a:rPr lang="en-US" sz="3200" b="1" i="1" dirty="0">
                <a:latin typeface="Cambria" panose="02040503050406030204" pitchFamily="18" charset="0"/>
              </a:rPr>
              <a:t>Rochester Regional Planning Committee</a:t>
            </a:r>
          </a:p>
          <a:p>
            <a:pPr algn="ctr">
              <a:lnSpc>
                <a:spcPct val="114062"/>
              </a:lnSpc>
            </a:pPr>
            <a:r>
              <a:rPr lang="en-US" sz="3200" b="1" i="1" dirty="0">
                <a:latin typeface="Cambria" panose="02040503050406030204" pitchFamily="18" charset="0"/>
              </a:rPr>
              <a:t>sincerely thanks</a:t>
            </a:r>
          </a:p>
        </p:txBody>
      </p:sp>
      <p:sp>
        <p:nvSpPr>
          <p:cNvPr id="29" name="Shape 29"/>
          <p:cNvSpPr/>
          <p:nvPr/>
        </p:nvSpPr>
        <p:spPr>
          <a:xfrm>
            <a:off x="0" y="4724400"/>
            <a:ext cx="10160000" cy="229552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30" name="Shape 30"/>
          <p:cNvSpPr txBox="1"/>
          <p:nvPr/>
        </p:nvSpPr>
        <p:spPr>
          <a:xfrm>
            <a:off x="715380" y="4253183"/>
            <a:ext cx="8769432" cy="2575608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algn="ctr">
              <a:lnSpc>
                <a:spcPct val="114062"/>
              </a:lnSpc>
              <a:tabLst>
                <a:tab pos="630238" algn="l"/>
              </a:tabLst>
            </a:pPr>
            <a:r>
              <a:rPr lang="en-US" sz="3200" b="1" i="1" dirty="0">
                <a:latin typeface="Cambria" panose="02040503050406030204" pitchFamily="18" charset="0"/>
              </a:rPr>
              <a:t>for </a:t>
            </a:r>
            <a:r>
              <a:rPr lang="en-US" sz="4400" b="1" i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44 </a:t>
            </a:r>
            <a:r>
              <a:rPr lang="en-US" sz="3200" b="1" i="1" dirty="0">
                <a:latin typeface="Cambria" panose="02040503050406030204" pitchFamily="18" charset="0"/>
              </a:rPr>
              <a:t>years of continued support</a:t>
            </a:r>
          </a:p>
          <a:p>
            <a:pPr algn="ctr">
              <a:lnSpc>
                <a:spcPct val="114062"/>
              </a:lnSpc>
            </a:pPr>
            <a:r>
              <a:rPr lang="en-US" sz="3200" b="1" i="1" dirty="0">
                <a:latin typeface="Cambria" panose="02040503050406030204" pitchFamily="18" charset="0"/>
              </a:rPr>
              <a:t>in providing meeting and conference </a:t>
            </a:r>
          </a:p>
          <a:p>
            <a:pPr algn="ctr">
              <a:lnSpc>
                <a:spcPct val="114062"/>
              </a:lnSpc>
            </a:pPr>
            <a:r>
              <a:rPr lang="en-US" sz="3200" b="1" i="1" dirty="0">
                <a:latin typeface="Cambria" panose="02040503050406030204" pitchFamily="18" charset="0"/>
              </a:rPr>
              <a:t>facilities for our organization and the teachers of the Rochester area.</a:t>
            </a:r>
          </a:p>
        </p:txBody>
      </p:sp>
      <p:sp>
        <p:nvSpPr>
          <p:cNvPr id="31" name="Shape 31"/>
          <p:cNvSpPr txBox="1"/>
          <p:nvPr/>
        </p:nvSpPr>
        <p:spPr>
          <a:xfrm>
            <a:off x="1474450" y="3087959"/>
            <a:ext cx="7467600" cy="1057321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algn="ctr">
              <a:buNone/>
            </a:pPr>
            <a:r>
              <a:rPr lang="en-US" sz="4800" b="1" dirty="0">
                <a:latin typeface="Cambria" panose="02040503050406030204" pitchFamily="18" charset="0"/>
              </a:rPr>
              <a:t>NAZARETH COLLEGE</a:t>
            </a:r>
          </a:p>
        </p:txBody>
      </p:sp>
      <p:sp>
        <p:nvSpPr>
          <p:cNvPr id="32" name="Shape 32"/>
          <p:cNvSpPr txBox="1"/>
          <p:nvPr/>
        </p:nvSpPr>
        <p:spPr>
          <a:xfrm>
            <a:off x="7029926" y="2962050"/>
            <a:ext cx="3657600" cy="4572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  <p:pic>
        <p:nvPicPr>
          <p:cNvPr id="9" name="Picture 8" descr="NYSAFLT_PATCH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497939"/>
            <a:ext cx="1108156" cy="11081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sp>
        <p:nvSpPr>
          <p:cNvPr id="6" name="Shape 111"/>
          <p:cNvSpPr txBox="1">
            <a:spLocks/>
          </p:cNvSpPr>
          <p:nvPr/>
        </p:nvSpPr>
        <p:spPr>
          <a:xfrm>
            <a:off x="1958340" y="887327"/>
            <a:ext cx="7175500" cy="558800"/>
          </a:xfrm>
          <a:prstGeom prst="rect">
            <a:avLst/>
          </a:prstGeom>
        </p:spPr>
        <p:txBody>
          <a:bodyPr vert="horz" lIns="38100" tIns="38100" rIns="38100" bIns="38100" anchor="ctr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lnSpc>
                <a:spcPct val="114285"/>
              </a:lnSpc>
              <a:spcBef>
                <a:spcPts val="0"/>
              </a:spcBef>
            </a:pPr>
            <a:r>
              <a:rPr lang="en-US" u="sng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  <a:ea typeface="Arial"/>
                <a:cs typeface="Arial"/>
                <a:sym typeface="Arial"/>
              </a:rPr>
              <a:t>Session A - Keynote workshop</a:t>
            </a:r>
            <a:endParaRPr lang="en-US" u="sng" dirty="0">
              <a:solidFill>
                <a:srgbClr val="000000"/>
              </a:solidFill>
              <a:effectLst/>
              <a:latin typeface="Cambria" panose="02040503050406030204" pitchFamily="18" charset="0"/>
              <a:ea typeface="Arial"/>
              <a:cs typeface="Arial"/>
              <a:sym typeface="Arial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34072" y="2589551"/>
            <a:ext cx="8553768" cy="4662815"/>
            <a:chOff x="834072" y="2589551"/>
            <a:chExt cx="8553768" cy="4662815"/>
          </a:xfrm>
        </p:grpSpPr>
        <p:pic>
          <p:nvPicPr>
            <p:cNvPr id="5122" name="Picture 2" descr="maryholme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072" y="2700973"/>
              <a:ext cx="2085975" cy="17795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3058160" y="2589551"/>
              <a:ext cx="6329680" cy="46628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200" b="1" dirty="0">
                  <a:latin typeface="Cambria" panose="02040503050406030204" pitchFamily="18" charset="0"/>
                </a:rPr>
                <a:t>Mary Holmes </a:t>
              </a:r>
              <a:r>
                <a:rPr lang="en-US" sz="2200" dirty="0">
                  <a:latin typeface="Cambria" panose="02040503050406030204" pitchFamily="18" charset="0"/>
                </a:rPr>
                <a:t>is a French and Spanish language teacher in the New </a:t>
              </a:r>
              <a:r>
                <a:rPr lang="en-US" sz="2200" dirty="0" err="1">
                  <a:latin typeface="Cambria" panose="02040503050406030204" pitchFamily="18" charset="0"/>
                </a:rPr>
                <a:t>Paltz</a:t>
              </a:r>
              <a:r>
                <a:rPr lang="en-US" sz="2200" dirty="0">
                  <a:latin typeface="Cambria" panose="02040503050406030204" pitchFamily="18" charset="0"/>
                </a:rPr>
                <a:t> Central School District. She has presented nationally, for Blaine Ray Workshops, regionally, and state-wide, winning the NYSAFLT Best of Show workshop in 2011. She just completed a term on the executive committee of NYSAFLT, serving as President in 2012. Mary is a former Associate for LOTE at the New York State Education Department</a:t>
              </a:r>
              <a:r>
                <a:rPr lang="en-US" sz="2200" dirty="0" smtClean="0">
                  <a:latin typeface="Cambria" panose="02040503050406030204" pitchFamily="18" charset="0"/>
                </a:rPr>
                <a:t>.</a:t>
              </a:r>
              <a:endParaRPr lang="en-US" sz="2200" dirty="0">
                <a:latin typeface="Cambria" panose="02040503050406030204" pitchFamily="18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834072" y="1720805"/>
            <a:ext cx="8553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smtClean="0">
                <a:latin typeface="Cambria" panose="02040503050406030204" pitchFamily="18" charset="0"/>
              </a:rPr>
              <a:t>Creativity &amp; the Common Core</a:t>
            </a:r>
            <a:endParaRPr lang="en-US" sz="3600" b="1" i="1" dirty="0">
              <a:latin typeface="Cambria" panose="02040503050406030204" pitchFamily="18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50" t="17638" r="11583" b="46806"/>
          <a:stretch/>
        </p:blipFill>
        <p:spPr bwMode="auto">
          <a:xfrm rot="20652966">
            <a:off x="2222876" y="2916994"/>
            <a:ext cx="5363603" cy="3233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0" t="26900" r="11083" b="40206"/>
          <a:stretch/>
        </p:blipFill>
        <p:spPr bwMode="auto">
          <a:xfrm rot="868610">
            <a:off x="1195565" y="3172378"/>
            <a:ext cx="7985966" cy="266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61266" y="792871"/>
            <a:ext cx="7477374" cy="747712"/>
          </a:xfrm>
        </p:spPr>
        <p:txBody>
          <a:bodyPr vert="horz" lIns="38100" tIns="38100" rIns="38100" bIns="38100" anchor="ctr" anchorCtr="0">
            <a:noAutofit/>
          </a:bodyPr>
          <a:lstStyle/>
          <a:p>
            <a:pPr>
              <a:lnSpc>
                <a:spcPct val="113920"/>
              </a:lnSpc>
              <a:spcBef>
                <a:spcPts val="0"/>
              </a:spcBef>
            </a:pPr>
            <a:r>
              <a:rPr lang="en-US" sz="4400" u="sng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Arial"/>
                <a:cs typeface="Arial"/>
              </a:rPr>
              <a:t>Executive Committee </a:t>
            </a:r>
            <a:r>
              <a:rPr lang="en-US" sz="4400" u="sng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  <a:ea typeface="Arial"/>
                <a:cs typeface="Arial"/>
              </a:rPr>
              <a:t>2014</a:t>
            </a:r>
            <a:endParaRPr lang="en-US" sz="4400" u="sng" dirty="0">
              <a:solidFill>
                <a:srgbClr val="000000"/>
              </a:solidFill>
              <a:effectLst/>
              <a:latin typeface="Cambria" panose="02040503050406030204" pitchFamily="18" charset="0"/>
              <a:ea typeface="Arial"/>
              <a:cs typeface="Arial"/>
            </a:endParaRPr>
          </a:p>
        </p:txBody>
      </p:sp>
      <p:sp>
        <p:nvSpPr>
          <p:cNvPr id="4099" name="Rectangle 6"/>
          <p:cNvSpPr>
            <a:spLocks noChangeArrowheads="1"/>
          </p:cNvSpPr>
          <p:nvPr/>
        </p:nvSpPr>
        <p:spPr bwMode="auto">
          <a:xfrm>
            <a:off x="1185335" y="5164667"/>
            <a:ext cx="7535333" cy="32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598" tIns="50798" rIns="101598" bIns="50798">
            <a:spAutoFit/>
          </a:bodyPr>
          <a:lstStyle/>
          <a:p>
            <a:endParaRPr lang="en-US"/>
          </a:p>
        </p:txBody>
      </p:sp>
      <p:sp>
        <p:nvSpPr>
          <p:cNvPr id="4100" name="Rectangle 7"/>
          <p:cNvSpPr>
            <a:spLocks noChangeArrowheads="1"/>
          </p:cNvSpPr>
          <p:nvPr/>
        </p:nvSpPr>
        <p:spPr bwMode="auto">
          <a:xfrm>
            <a:off x="1185335" y="5348111"/>
            <a:ext cx="8117840" cy="1626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598" tIns="50798" rIns="101598" bIns="50798">
            <a:spAutoFit/>
          </a:bodyPr>
          <a:lstStyle/>
          <a:p>
            <a:pPr>
              <a:tabLst>
                <a:tab pos="2743200" algn="l"/>
                <a:tab pos="5486400" algn="l"/>
              </a:tabLst>
            </a:pPr>
            <a:r>
              <a:rPr lang="en-US" sz="1800" dirty="0">
                <a:latin typeface="Cambria" panose="02040503050406030204" pitchFamily="18" charset="0"/>
              </a:rPr>
              <a:t>Marie </a:t>
            </a:r>
            <a:r>
              <a:rPr lang="en-US" sz="1800" dirty="0" err="1" smtClean="0">
                <a:latin typeface="Cambria" panose="02040503050406030204" pitchFamily="18" charset="0"/>
              </a:rPr>
              <a:t>Campanaro</a:t>
            </a:r>
            <a:r>
              <a:rPr lang="en-US" sz="1800" dirty="0" smtClean="0">
                <a:latin typeface="Cambria" panose="02040503050406030204" pitchFamily="18" charset="0"/>
              </a:rPr>
              <a:t>	</a:t>
            </a:r>
            <a:r>
              <a:rPr lang="en-US" sz="1800" dirty="0">
                <a:latin typeface="Cambria" panose="02040503050406030204" pitchFamily="18" charset="0"/>
              </a:rPr>
              <a:t>Francesco L. </a:t>
            </a:r>
            <a:r>
              <a:rPr lang="en-US" sz="1800" dirty="0" err="1" smtClean="0">
                <a:latin typeface="Cambria" panose="02040503050406030204" pitchFamily="18" charset="0"/>
              </a:rPr>
              <a:t>Fratto</a:t>
            </a:r>
            <a:r>
              <a:rPr lang="en-US" sz="1800" dirty="0" smtClean="0">
                <a:latin typeface="Cambria" panose="02040503050406030204" pitchFamily="18" charset="0"/>
              </a:rPr>
              <a:t>	</a:t>
            </a:r>
            <a:r>
              <a:rPr lang="en-US" sz="1800" dirty="0">
                <a:latin typeface="Cambria" panose="02040503050406030204" pitchFamily="18" charset="0"/>
              </a:rPr>
              <a:t>Michelle </a:t>
            </a:r>
            <a:r>
              <a:rPr lang="en-US" sz="1800" dirty="0" err="1">
                <a:latin typeface="Cambria" panose="02040503050406030204" pitchFamily="18" charset="0"/>
              </a:rPr>
              <a:t>Shenton-Mong</a:t>
            </a:r>
            <a:r>
              <a:rPr lang="en-US" sz="1800" dirty="0">
                <a:latin typeface="Cambria" panose="02040503050406030204" pitchFamily="18" charset="0"/>
              </a:rPr>
              <a:t> </a:t>
            </a:r>
          </a:p>
          <a:p>
            <a:pPr>
              <a:tabLst>
                <a:tab pos="2743200" algn="l"/>
                <a:tab pos="5486400" algn="l"/>
              </a:tabLst>
            </a:pPr>
            <a:r>
              <a:rPr lang="en-US" sz="1800" dirty="0" smtClean="0">
                <a:latin typeface="Cambria" panose="02040503050406030204" pitchFamily="18" charset="0"/>
              </a:rPr>
              <a:t>Second Vice President	President-Elect	Secretary-Treasurer</a:t>
            </a:r>
            <a:endParaRPr lang="en-US" sz="1800" dirty="0">
              <a:latin typeface="Cambria" panose="02040503050406030204" pitchFamily="18" charset="0"/>
            </a:endParaRPr>
          </a:p>
          <a:p>
            <a:pPr>
              <a:tabLst>
                <a:tab pos="2743200" algn="l"/>
                <a:tab pos="5486400" algn="l"/>
              </a:tabLst>
            </a:pPr>
            <a:endParaRPr lang="en-US" sz="1800" dirty="0" smtClean="0">
              <a:latin typeface="Cambria" panose="02040503050406030204" pitchFamily="18" charset="0"/>
            </a:endParaRPr>
          </a:p>
          <a:p>
            <a:pPr>
              <a:tabLst>
                <a:tab pos="2743200" algn="l"/>
                <a:tab pos="5486400" algn="l"/>
              </a:tabLst>
            </a:pPr>
            <a:endParaRPr lang="en-US" sz="900" dirty="0">
              <a:latin typeface="Cambria" panose="02040503050406030204" pitchFamily="18" charset="0"/>
            </a:endParaRPr>
          </a:p>
          <a:p>
            <a:pPr>
              <a:tabLst>
                <a:tab pos="2743200" algn="l"/>
                <a:tab pos="5486400" algn="l"/>
              </a:tabLst>
            </a:pPr>
            <a:r>
              <a:rPr lang="en-US" sz="1800" dirty="0" smtClean="0">
                <a:latin typeface="Cambria" panose="02040503050406030204" pitchFamily="18" charset="0"/>
              </a:rPr>
              <a:t>Candace R. Black	William Anderson	</a:t>
            </a:r>
            <a:r>
              <a:rPr lang="en-US" sz="1800" dirty="0">
                <a:latin typeface="Cambria" panose="02040503050406030204" pitchFamily="18" charset="0"/>
              </a:rPr>
              <a:t>John D. </a:t>
            </a:r>
            <a:r>
              <a:rPr lang="en-US" sz="1800" dirty="0" err="1" smtClean="0">
                <a:latin typeface="Cambria" panose="02040503050406030204" pitchFamily="18" charset="0"/>
              </a:rPr>
              <a:t>Carlino</a:t>
            </a:r>
            <a:endParaRPr lang="en-US" sz="1800" dirty="0">
              <a:latin typeface="Cambria" panose="02040503050406030204" pitchFamily="18" charset="0"/>
            </a:endParaRPr>
          </a:p>
          <a:p>
            <a:pPr>
              <a:tabLst>
                <a:tab pos="2743200" algn="l"/>
                <a:tab pos="5486400" algn="l"/>
              </a:tabLst>
            </a:pPr>
            <a:r>
              <a:rPr lang="en-US" sz="1800" dirty="0" smtClean="0">
                <a:latin typeface="Cambria" panose="02040503050406030204" pitchFamily="18" charset="0"/>
              </a:rPr>
              <a:t>First </a:t>
            </a:r>
            <a:r>
              <a:rPr lang="en-US" sz="1800" dirty="0">
                <a:latin typeface="Cambria" panose="02040503050406030204" pitchFamily="18" charset="0"/>
              </a:rPr>
              <a:t>Vice </a:t>
            </a:r>
            <a:r>
              <a:rPr lang="en-US" sz="1800" dirty="0" smtClean="0">
                <a:latin typeface="Cambria" panose="02040503050406030204" pitchFamily="18" charset="0"/>
              </a:rPr>
              <a:t>President	</a:t>
            </a:r>
            <a:r>
              <a:rPr lang="en-US" sz="1800" dirty="0">
                <a:latin typeface="Cambria" panose="02040503050406030204" pitchFamily="18" charset="0"/>
              </a:rPr>
              <a:t> </a:t>
            </a:r>
            <a:r>
              <a:rPr lang="en-US" sz="1800" dirty="0" smtClean="0">
                <a:latin typeface="Cambria" panose="02040503050406030204" pitchFamily="18" charset="0"/>
              </a:rPr>
              <a:t>President	</a:t>
            </a:r>
            <a:r>
              <a:rPr lang="en-US" sz="1800" dirty="0">
                <a:latin typeface="Cambria" panose="02040503050406030204" pitchFamily="18" charset="0"/>
              </a:rPr>
              <a:t>Executive </a:t>
            </a:r>
            <a:r>
              <a:rPr lang="en-US" sz="1800" dirty="0" smtClean="0">
                <a:latin typeface="Cambria" panose="02040503050406030204" pitchFamily="18" charset="0"/>
              </a:rPr>
              <a:t>Director</a:t>
            </a:r>
            <a:endParaRPr lang="en-US" sz="1800" dirty="0">
              <a:latin typeface="Cambria" panose="02040503050406030204" pitchFamily="18" charset="0"/>
            </a:endParaRPr>
          </a:p>
        </p:txBody>
      </p:sp>
      <p:pic>
        <p:nvPicPr>
          <p:cNvPr id="7" name="Picture 6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pic>
        <p:nvPicPr>
          <p:cNvPr id="9" name="Shape 196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667898" y="1904997"/>
            <a:ext cx="6570206" cy="321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8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51831" y="868363"/>
            <a:ext cx="7618889" cy="692150"/>
          </a:xfrm>
        </p:spPr>
        <p:txBody>
          <a:bodyPr>
            <a:noAutofit/>
          </a:bodyPr>
          <a:lstStyle/>
          <a:p>
            <a:pPr eaLnBrk="1" hangingPunct="1"/>
            <a:r>
              <a:rPr lang="en-US" sz="4400" u="sng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NYSAFLT </a:t>
            </a:r>
            <a:r>
              <a:rPr lang="en-US" sz="4400" u="sng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Headquarters Staff</a:t>
            </a:r>
            <a:endParaRPr lang="en-US" sz="4400" u="sng" dirty="0">
              <a:solidFill>
                <a:srgbClr val="000000"/>
              </a:solidFill>
              <a:effectLst/>
              <a:latin typeface="Cambria" panose="02040503050406030204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762000" y="1827213"/>
            <a:ext cx="8721725" cy="2890837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2800" b="1" dirty="0">
                <a:latin typeface="Cambria" panose="02040503050406030204" pitchFamily="18" charset="0"/>
              </a:rPr>
              <a:t>John </a:t>
            </a:r>
            <a:r>
              <a:rPr lang="en-US" sz="2800" b="1" dirty="0" err="1">
                <a:latin typeface="Cambria" panose="02040503050406030204" pitchFamily="18" charset="0"/>
              </a:rPr>
              <a:t>Carlino</a:t>
            </a:r>
            <a:r>
              <a:rPr lang="en-US" sz="2800" dirty="0">
                <a:latin typeface="Cambria" panose="02040503050406030204" pitchFamily="18" charset="0"/>
              </a:rPr>
              <a:t> - Executive Director</a:t>
            </a:r>
          </a:p>
          <a:p>
            <a:pPr eaLnBrk="1" hangingPunct="1">
              <a:lnSpc>
                <a:spcPct val="150000"/>
              </a:lnSpc>
            </a:pPr>
            <a:r>
              <a:rPr lang="en-US" sz="2800" b="1" dirty="0">
                <a:latin typeface="Cambria" panose="02040503050406030204" pitchFamily="18" charset="0"/>
              </a:rPr>
              <a:t>Ken Hughes</a:t>
            </a:r>
            <a:r>
              <a:rPr lang="en-US" sz="2800" dirty="0">
                <a:latin typeface="Cambria" panose="02040503050406030204" pitchFamily="18" charset="0"/>
              </a:rPr>
              <a:t> - Director of Social Media &amp; Technology</a:t>
            </a:r>
          </a:p>
          <a:p>
            <a:pPr eaLnBrk="1" hangingPunct="1">
              <a:lnSpc>
                <a:spcPct val="150000"/>
              </a:lnSpc>
            </a:pPr>
            <a:r>
              <a:rPr lang="en-US" sz="2800" b="1" dirty="0">
                <a:latin typeface="Cambria" panose="02040503050406030204" pitchFamily="18" charset="0"/>
              </a:rPr>
              <a:t>Barbara Patterson</a:t>
            </a:r>
            <a:r>
              <a:rPr lang="en-US" sz="2800" dirty="0">
                <a:latin typeface="Cambria" panose="02040503050406030204" pitchFamily="18" charset="0"/>
              </a:rPr>
              <a:t> - Assistant Director</a:t>
            </a:r>
          </a:p>
          <a:p>
            <a:pPr eaLnBrk="1" hangingPunct="1">
              <a:lnSpc>
                <a:spcPct val="150000"/>
              </a:lnSpc>
            </a:pPr>
            <a:r>
              <a:rPr lang="en-US" sz="2800" b="1" dirty="0" smtClean="0">
                <a:latin typeface="Cambria" panose="02040503050406030204" pitchFamily="18" charset="0"/>
              </a:rPr>
              <a:t>Brian Page </a:t>
            </a:r>
            <a:r>
              <a:rPr lang="en-US" sz="2800" dirty="0" smtClean="0">
                <a:latin typeface="Cambria" panose="02040503050406030204" pitchFamily="18" charset="0"/>
              </a:rPr>
              <a:t>– Administrative Assistant</a:t>
            </a:r>
            <a:endParaRPr lang="en-US" sz="2800" dirty="0">
              <a:latin typeface="Cambria" panose="02040503050406030204" pitchFamily="18" charset="0"/>
            </a:endParaRPr>
          </a:p>
        </p:txBody>
      </p:sp>
      <p:pic>
        <p:nvPicPr>
          <p:cNvPr id="10" name="Picture 9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pic>
        <p:nvPicPr>
          <p:cNvPr id="11" name="Shape 204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1848800" y="5090160"/>
            <a:ext cx="1371599" cy="1828800"/>
          </a:xfrm>
          <a:prstGeom prst="rect">
            <a:avLst/>
          </a:prstGeom>
        </p:spPr>
      </p:pic>
      <p:pic>
        <p:nvPicPr>
          <p:cNvPr id="12" name="Shape 205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3449000" y="5090160"/>
            <a:ext cx="1382712" cy="1828800"/>
          </a:xfrm>
          <a:prstGeom prst="rect">
            <a:avLst/>
          </a:prstGeom>
        </p:spPr>
      </p:pic>
      <p:pic>
        <p:nvPicPr>
          <p:cNvPr id="13" name="Shape 206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x="5049200" y="5090160"/>
            <a:ext cx="1485900" cy="1828800"/>
          </a:xfrm>
          <a:prstGeom prst="rect">
            <a:avLst/>
          </a:prstGeom>
        </p:spPr>
      </p:pic>
      <p:pic>
        <p:nvPicPr>
          <p:cNvPr id="14" name="Shape 207"/>
          <p:cNvPicPr preferRelativeResize="0"/>
          <p:nvPr/>
        </p:nvPicPr>
        <p:blipFill>
          <a:blip r:embed="rId7"/>
          <a:stretch>
            <a:fillRect/>
          </a:stretch>
        </p:blipFill>
        <p:spPr>
          <a:xfrm>
            <a:off x="6801800" y="5090160"/>
            <a:ext cx="1387475" cy="1828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981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35002" y="780964"/>
            <a:ext cx="6970712" cy="771525"/>
          </a:xfrm>
        </p:spPr>
        <p:txBody>
          <a:bodyPr>
            <a:noAutofit/>
          </a:bodyPr>
          <a:lstStyle/>
          <a:p>
            <a:pPr eaLnBrk="1" hangingPunct="1"/>
            <a:r>
              <a:rPr lang="en-US" sz="4400" u="sng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WNY Regional </a:t>
            </a:r>
            <a:r>
              <a:rPr lang="en-US" sz="4400" u="sng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Directors</a:t>
            </a:r>
          </a:p>
        </p:txBody>
      </p:sp>
      <p:sp>
        <p:nvSpPr>
          <p:cNvPr id="6149" name="Rectangle 10"/>
          <p:cNvSpPr>
            <a:spLocks noChangeArrowheads="1"/>
          </p:cNvSpPr>
          <p:nvPr/>
        </p:nvSpPr>
        <p:spPr bwMode="auto">
          <a:xfrm>
            <a:off x="4826001" y="5249334"/>
            <a:ext cx="205254" cy="32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1598" tIns="50798" rIns="101598" bIns="50798">
            <a:spAutoFit/>
          </a:bodyPr>
          <a:lstStyle/>
          <a:p>
            <a:endParaRPr lang="en-US"/>
          </a:p>
        </p:txBody>
      </p:sp>
      <p:sp>
        <p:nvSpPr>
          <p:cNvPr id="6150" name="Rectangle 11"/>
          <p:cNvSpPr>
            <a:spLocks noChangeArrowheads="1"/>
          </p:cNvSpPr>
          <p:nvPr/>
        </p:nvSpPr>
        <p:spPr bwMode="auto">
          <a:xfrm>
            <a:off x="652236" y="5867733"/>
            <a:ext cx="8757892" cy="595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1598" tIns="50798" rIns="101598" bIns="50798">
            <a:spAutoFit/>
          </a:bodyPr>
          <a:lstStyle/>
          <a:p>
            <a:pPr algn="ctr"/>
            <a:r>
              <a:rPr lang="en-US" sz="3200" b="1" dirty="0" smtClean="0">
                <a:latin typeface="Cambria" panose="02040503050406030204" pitchFamily="18" charset="0"/>
              </a:rPr>
              <a:t>http</a:t>
            </a:r>
            <a:r>
              <a:rPr lang="en-US" sz="3200" b="1" dirty="0">
                <a:latin typeface="Cambria" panose="02040503050406030204" pitchFamily="18" charset="0"/>
              </a:rPr>
              <a:t>://nysaflt.org/regions</a:t>
            </a:r>
          </a:p>
        </p:txBody>
      </p:sp>
      <p:pic>
        <p:nvPicPr>
          <p:cNvPr id="11" name="Picture 10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2" t="23278" r="5450" b="39812"/>
          <a:stretch/>
        </p:blipFill>
        <p:spPr bwMode="auto">
          <a:xfrm>
            <a:off x="1248844" y="2735729"/>
            <a:ext cx="7874000" cy="254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005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ctrTitle" idx="4294967295"/>
          </p:nvPr>
        </p:nvSpPr>
        <p:spPr>
          <a:xfrm>
            <a:off x="1935163" y="749214"/>
            <a:ext cx="7513637" cy="835025"/>
          </a:xfrm>
          <a:prstGeom prst="rect">
            <a:avLst/>
          </a:prstGeom>
        </p:spPr>
        <p:txBody>
          <a:bodyPr lIns="38100" tIns="38100" rIns="38100" bIns="38100" anchor="ctr" anchorCtr="0">
            <a:noAutofit/>
          </a:bodyPr>
          <a:lstStyle/>
          <a:p>
            <a:pPr>
              <a:lnSpc>
                <a:spcPct val="114285"/>
              </a:lnSpc>
              <a:spcBef>
                <a:spcPts val="0"/>
              </a:spcBef>
            </a:pPr>
            <a:r>
              <a:rPr lang="en-US" sz="2400" u="sng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Arial"/>
                <a:cs typeface="Arial"/>
                <a:sym typeface="Arial"/>
              </a:rPr>
              <a:t>NYSAFLT Rochester Regional Planning Committee</a:t>
            </a:r>
          </a:p>
        </p:txBody>
      </p:sp>
      <p:sp>
        <p:nvSpPr>
          <p:cNvPr id="40" name="Shape 40"/>
          <p:cNvSpPr txBox="1">
            <a:spLocks noGrp="1"/>
          </p:cNvSpPr>
          <p:nvPr>
            <p:ph type="subTitle" idx="4294967295"/>
          </p:nvPr>
        </p:nvSpPr>
        <p:spPr>
          <a:xfrm>
            <a:off x="593408" y="1771605"/>
            <a:ext cx="9007792" cy="5177835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0" indent="0">
              <a:buNone/>
              <a:tabLst>
                <a:tab pos="284163" algn="l"/>
              </a:tabLst>
            </a:pPr>
            <a:r>
              <a:rPr lang="en-US" sz="1600" dirty="0" smtClean="0">
                <a:latin typeface="Cambria" panose="02040503050406030204" pitchFamily="18" charset="0"/>
              </a:rPr>
              <a:t>Co-Chairs:</a:t>
            </a:r>
          </a:p>
          <a:p>
            <a:pPr>
              <a:tabLst>
                <a:tab pos="284163" algn="l"/>
              </a:tabLst>
            </a:pPr>
            <a:r>
              <a:rPr lang="en-US" sz="1600" dirty="0" smtClean="0">
                <a:latin typeface="Cambria" panose="02040503050406030204" pitchFamily="18" charset="0"/>
              </a:rPr>
              <a:t>Erica </a:t>
            </a:r>
            <a:r>
              <a:rPr lang="en-US" sz="1600" dirty="0" err="1">
                <a:latin typeface="Cambria" panose="02040503050406030204" pitchFamily="18" charset="0"/>
              </a:rPr>
              <a:t>Kortepeter</a:t>
            </a:r>
            <a:r>
              <a:rPr lang="en-US" sz="1600" dirty="0">
                <a:latin typeface="Cambria" panose="02040503050406030204" pitchFamily="18" charset="0"/>
              </a:rPr>
              <a:t>-Ragan, Allendale Columbia School</a:t>
            </a:r>
          </a:p>
          <a:p>
            <a:pPr>
              <a:tabLst>
                <a:tab pos="284163" algn="l"/>
              </a:tabLst>
            </a:pPr>
            <a:r>
              <a:rPr lang="en-US" sz="1600" dirty="0" smtClean="0">
                <a:latin typeface="Cambria" panose="02040503050406030204" pitchFamily="18" charset="0"/>
              </a:rPr>
              <a:t>Heidi </a:t>
            </a:r>
            <a:r>
              <a:rPr lang="en-US" sz="1600" dirty="0">
                <a:latin typeface="Cambria" panose="02040503050406030204" pitchFamily="18" charset="0"/>
              </a:rPr>
              <a:t>Connell, Canandaigua MS</a:t>
            </a:r>
          </a:p>
          <a:p>
            <a:pPr marL="0" indent="0">
              <a:buNone/>
              <a:tabLst>
                <a:tab pos="284163" algn="l"/>
              </a:tabLst>
            </a:pPr>
            <a:endParaRPr lang="en-US" sz="1600" dirty="0" smtClean="0">
              <a:latin typeface="Cambria" panose="02040503050406030204" pitchFamily="18" charset="0"/>
            </a:endParaRPr>
          </a:p>
          <a:p>
            <a:pPr marL="0" indent="0">
              <a:buNone/>
              <a:tabLst>
                <a:tab pos="284163" algn="l"/>
              </a:tabLst>
            </a:pPr>
            <a:r>
              <a:rPr lang="en-US" sz="1600" dirty="0" smtClean="0">
                <a:latin typeface="Cambria" panose="02040503050406030204" pitchFamily="18" charset="0"/>
              </a:rPr>
              <a:t>Committee </a:t>
            </a:r>
            <a:r>
              <a:rPr lang="en-US" sz="1600" dirty="0">
                <a:latin typeface="Cambria" panose="02040503050406030204" pitchFamily="18" charset="0"/>
              </a:rPr>
              <a:t>Members:</a:t>
            </a:r>
          </a:p>
          <a:p>
            <a:pPr>
              <a:tabLst>
                <a:tab pos="284163" algn="l"/>
              </a:tabLst>
            </a:pPr>
            <a:r>
              <a:rPr lang="en-US" sz="1600" dirty="0" smtClean="0">
                <a:latin typeface="Cambria" panose="02040503050406030204" pitchFamily="18" charset="0"/>
              </a:rPr>
              <a:t>Nancy </a:t>
            </a:r>
            <a:r>
              <a:rPr lang="en-US" sz="1600" dirty="0">
                <a:latin typeface="Cambria" panose="02040503050406030204" pitchFamily="18" charset="0"/>
              </a:rPr>
              <a:t>Barnett, Empire State College</a:t>
            </a:r>
          </a:p>
          <a:p>
            <a:pPr>
              <a:tabLst>
                <a:tab pos="284163" algn="l"/>
              </a:tabLst>
            </a:pPr>
            <a:r>
              <a:rPr lang="en-US" sz="1600" dirty="0" smtClean="0">
                <a:latin typeface="Cambria" panose="02040503050406030204" pitchFamily="18" charset="0"/>
              </a:rPr>
              <a:t>Candace </a:t>
            </a:r>
            <a:r>
              <a:rPr lang="en-US" sz="1600" dirty="0">
                <a:latin typeface="Cambria" panose="02040503050406030204" pitchFamily="18" charset="0"/>
              </a:rPr>
              <a:t>Black, </a:t>
            </a:r>
            <a:r>
              <a:rPr lang="en-US" sz="1600" dirty="0" err="1">
                <a:latin typeface="Cambria" panose="02040503050406030204" pitchFamily="18" charset="0"/>
              </a:rPr>
              <a:t>Eastridge</a:t>
            </a:r>
            <a:r>
              <a:rPr lang="en-US" sz="1600" dirty="0">
                <a:latin typeface="Cambria" panose="02040503050406030204" pitchFamily="18" charset="0"/>
              </a:rPr>
              <a:t> HS</a:t>
            </a:r>
          </a:p>
          <a:p>
            <a:pPr>
              <a:tabLst>
                <a:tab pos="284163" algn="l"/>
              </a:tabLst>
            </a:pPr>
            <a:r>
              <a:rPr lang="en-US" sz="1600" dirty="0" smtClean="0">
                <a:latin typeface="Cambria" panose="02040503050406030204" pitchFamily="18" charset="0"/>
              </a:rPr>
              <a:t>Marie </a:t>
            </a:r>
            <a:r>
              <a:rPr lang="en-US" sz="1600" dirty="0" err="1">
                <a:latin typeface="Cambria" panose="02040503050406030204" pitchFamily="18" charset="0"/>
              </a:rPr>
              <a:t>Campanaro</a:t>
            </a:r>
            <a:r>
              <a:rPr lang="en-US" sz="1600" dirty="0">
                <a:latin typeface="Cambria" panose="02040503050406030204" pitchFamily="18" charset="0"/>
              </a:rPr>
              <a:t>, Cosgrove MS</a:t>
            </a:r>
          </a:p>
          <a:p>
            <a:pPr>
              <a:tabLst>
                <a:tab pos="284163" algn="l"/>
              </a:tabLst>
            </a:pPr>
            <a:r>
              <a:rPr lang="en-US" sz="1600" dirty="0" err="1" smtClean="0">
                <a:latin typeface="Cambria" panose="02040503050406030204" pitchFamily="18" charset="0"/>
              </a:rPr>
              <a:t>Véronique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Cheniaux</a:t>
            </a:r>
            <a:r>
              <a:rPr lang="en-US" sz="1600" dirty="0">
                <a:latin typeface="Cambria" panose="02040503050406030204" pitchFamily="18" charset="0"/>
              </a:rPr>
              <a:t>, Canandaigua Academy</a:t>
            </a:r>
          </a:p>
          <a:p>
            <a:pPr>
              <a:tabLst>
                <a:tab pos="284163" algn="l"/>
              </a:tabLst>
            </a:pPr>
            <a:r>
              <a:rPr lang="en-US" sz="1600" dirty="0" smtClean="0">
                <a:latin typeface="Cambria" panose="02040503050406030204" pitchFamily="18" charset="0"/>
              </a:rPr>
              <a:t>Mark </a:t>
            </a:r>
            <a:r>
              <a:rPr lang="en-US" sz="1600" dirty="0" err="1">
                <a:latin typeface="Cambria" panose="02040503050406030204" pitchFamily="18" charset="0"/>
              </a:rPr>
              <a:t>Critelli</a:t>
            </a:r>
            <a:r>
              <a:rPr lang="en-US" sz="1600" dirty="0">
                <a:latin typeface="Cambria" panose="02040503050406030204" pitchFamily="18" charset="0"/>
              </a:rPr>
              <a:t>, Pittsford Sutherland HS</a:t>
            </a:r>
          </a:p>
          <a:p>
            <a:pPr>
              <a:tabLst>
                <a:tab pos="284163" algn="l"/>
              </a:tabLst>
            </a:pPr>
            <a:r>
              <a:rPr lang="en-US" sz="1600" dirty="0">
                <a:latin typeface="Cambria" panose="02040503050406030204" pitchFamily="18" charset="0"/>
              </a:rPr>
              <a:t>Birgit </a:t>
            </a:r>
            <a:r>
              <a:rPr lang="en-US" sz="1600" dirty="0" err="1">
                <a:latin typeface="Cambria" panose="02040503050406030204" pitchFamily="18" charset="0"/>
              </a:rPr>
              <a:t>Deir</a:t>
            </a:r>
            <a:r>
              <a:rPr lang="en-US" sz="1600" dirty="0">
                <a:latin typeface="Cambria" panose="02040503050406030204" pitchFamily="18" charset="0"/>
              </a:rPr>
              <a:t>, Nazareth College</a:t>
            </a:r>
          </a:p>
          <a:p>
            <a:pPr>
              <a:tabLst>
                <a:tab pos="284163" algn="l"/>
              </a:tabLst>
            </a:pPr>
            <a:r>
              <a:rPr lang="en-US" sz="1600" dirty="0" err="1" smtClean="0">
                <a:latin typeface="Cambria" panose="02040503050406030204" pitchFamily="18" charset="0"/>
              </a:rPr>
              <a:t>Annamaria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Falzarano</a:t>
            </a:r>
            <a:r>
              <a:rPr lang="en-US" sz="1600" dirty="0">
                <a:latin typeface="Cambria" panose="02040503050406030204" pitchFamily="18" charset="0"/>
              </a:rPr>
              <a:t>, Greece CSD</a:t>
            </a:r>
          </a:p>
          <a:p>
            <a:pPr>
              <a:tabLst>
                <a:tab pos="284163" algn="l"/>
              </a:tabLst>
            </a:pPr>
            <a:r>
              <a:rPr lang="en-US" sz="1600" dirty="0" smtClean="0">
                <a:latin typeface="Cambria" panose="02040503050406030204" pitchFamily="18" charset="0"/>
              </a:rPr>
              <a:t>Lucy </a:t>
            </a:r>
            <a:r>
              <a:rPr lang="en-US" sz="1600" dirty="0" err="1">
                <a:latin typeface="Cambria" panose="02040503050406030204" pitchFamily="18" charset="0"/>
              </a:rPr>
              <a:t>Ferruzza</a:t>
            </a:r>
            <a:r>
              <a:rPr lang="en-US" sz="1600" dirty="0">
                <a:latin typeface="Cambria" panose="02040503050406030204" pitchFamily="18" charset="0"/>
              </a:rPr>
              <a:t>, East Irondequoit MS</a:t>
            </a:r>
          </a:p>
          <a:p>
            <a:pPr>
              <a:tabLst>
                <a:tab pos="284163" algn="l"/>
              </a:tabLst>
            </a:pPr>
            <a:r>
              <a:rPr lang="en-US" sz="1600" dirty="0" smtClean="0">
                <a:latin typeface="Cambria" panose="02040503050406030204" pitchFamily="18" charset="0"/>
              </a:rPr>
              <a:t>Katrina </a:t>
            </a:r>
            <a:r>
              <a:rPr lang="en-US" sz="1600" dirty="0" err="1">
                <a:latin typeface="Cambria" panose="02040503050406030204" pitchFamily="18" charset="0"/>
              </a:rPr>
              <a:t>Kastberg</a:t>
            </a:r>
            <a:r>
              <a:rPr lang="en-US" sz="1600" dirty="0">
                <a:latin typeface="Cambria" panose="02040503050406030204" pitchFamily="18" charset="0"/>
              </a:rPr>
              <a:t>, </a:t>
            </a:r>
            <a:r>
              <a:rPr lang="en-US" sz="1600" dirty="0" err="1">
                <a:latin typeface="Cambria" panose="02040503050406030204" pitchFamily="18" charset="0"/>
              </a:rPr>
              <a:t>Eastridge</a:t>
            </a:r>
            <a:r>
              <a:rPr lang="en-US" sz="1600" dirty="0">
                <a:latin typeface="Cambria" panose="02040503050406030204" pitchFamily="18" charset="0"/>
              </a:rPr>
              <a:t> HS</a:t>
            </a:r>
          </a:p>
          <a:p>
            <a:pPr>
              <a:tabLst>
                <a:tab pos="284163" algn="l"/>
              </a:tabLst>
            </a:pPr>
            <a:r>
              <a:rPr lang="en-US" sz="1600" dirty="0" smtClean="0">
                <a:latin typeface="Cambria" panose="02040503050406030204" pitchFamily="18" charset="0"/>
              </a:rPr>
              <a:t>Barbara </a:t>
            </a:r>
            <a:r>
              <a:rPr lang="en-US" sz="1600" dirty="0">
                <a:latin typeface="Cambria" panose="02040503050406030204" pitchFamily="18" charset="0"/>
              </a:rPr>
              <a:t>Kruger, Finger Lakes Community College</a:t>
            </a:r>
          </a:p>
          <a:p>
            <a:pPr>
              <a:tabLst>
                <a:tab pos="284163" algn="l"/>
              </a:tabLst>
            </a:pPr>
            <a:r>
              <a:rPr lang="en-US" sz="1600" dirty="0" err="1" smtClean="0">
                <a:latin typeface="Cambria" panose="02040503050406030204" pitchFamily="18" charset="0"/>
              </a:rPr>
              <a:t>Mireille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>
                <a:latin typeface="Cambria" panose="02040503050406030204" pitchFamily="18" charset="0"/>
              </a:rPr>
              <a:t>Le Breton, Nazareth </a:t>
            </a:r>
            <a:r>
              <a:rPr lang="en-US" sz="1600" dirty="0" smtClean="0">
                <a:latin typeface="Cambria" panose="02040503050406030204" pitchFamily="18" charset="0"/>
              </a:rPr>
              <a:t>College</a:t>
            </a:r>
            <a:endParaRPr lang="en-US" sz="1600" dirty="0">
              <a:latin typeface="Cambria" panose="02040503050406030204" pitchFamily="18" charset="0"/>
            </a:endParaRPr>
          </a:p>
          <a:p>
            <a:pPr>
              <a:tabLst>
                <a:tab pos="284163" algn="l"/>
              </a:tabLst>
            </a:pPr>
            <a:r>
              <a:rPr lang="en-US" sz="1600" dirty="0">
                <a:latin typeface="Cambria" panose="02040503050406030204" pitchFamily="18" charset="0"/>
              </a:rPr>
              <a:t>Anne </a:t>
            </a:r>
            <a:r>
              <a:rPr lang="en-US" sz="1600" dirty="0" err="1">
                <a:latin typeface="Cambria" panose="02040503050406030204" pitchFamily="18" charset="0"/>
              </a:rPr>
              <a:t>Lutkus</a:t>
            </a:r>
            <a:endParaRPr lang="en-US" sz="1600" dirty="0">
              <a:latin typeface="Cambria" panose="02040503050406030204" pitchFamily="18" charset="0"/>
            </a:endParaRPr>
          </a:p>
          <a:p>
            <a:pPr>
              <a:tabLst>
                <a:tab pos="284163" algn="l"/>
              </a:tabLst>
            </a:pPr>
            <a:r>
              <a:rPr lang="en-US" sz="1600" dirty="0" smtClean="0">
                <a:latin typeface="Cambria" panose="02040503050406030204" pitchFamily="18" charset="0"/>
              </a:rPr>
              <a:t>Ida </a:t>
            </a:r>
            <a:r>
              <a:rPr lang="en-US" sz="1600" dirty="0">
                <a:latin typeface="Cambria" panose="02040503050406030204" pitchFamily="18" charset="0"/>
              </a:rPr>
              <a:t>Wilder, Greece Athena </a:t>
            </a:r>
            <a:r>
              <a:rPr lang="en-US" sz="1600" dirty="0" smtClean="0">
                <a:latin typeface="Cambria" panose="02040503050406030204" pitchFamily="18" charset="0"/>
              </a:rPr>
              <a:t>HS</a:t>
            </a:r>
            <a:endParaRPr lang="en-US" sz="1600" dirty="0">
              <a:latin typeface="Cambria" panose="02040503050406030204" pitchFamily="18" charset="0"/>
            </a:endParaRPr>
          </a:p>
        </p:txBody>
      </p:sp>
      <p:pic>
        <p:nvPicPr>
          <p:cNvPr id="7" name="Picture 6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pic>
        <p:nvPicPr>
          <p:cNvPr id="1026" name="Picture 2" descr="http://icccet.org/wp-content/uploads/2014/01/ac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279" y="3183756"/>
            <a:ext cx="3637915" cy="2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/>
        </p:nvSpPr>
        <p:spPr>
          <a:xfrm>
            <a:off x="505126" y="900253"/>
            <a:ext cx="8360761" cy="680897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6" name="Shape 86"/>
          <p:cNvSpPr txBox="1">
            <a:spLocks noGrp="1"/>
          </p:cNvSpPr>
          <p:nvPr>
            <p:ph type="ctrTitle" idx="4294967295"/>
          </p:nvPr>
        </p:nvSpPr>
        <p:spPr>
          <a:xfrm>
            <a:off x="1889760" y="827088"/>
            <a:ext cx="7620000" cy="754062"/>
          </a:xfrm>
          <a:prstGeom prst="rect">
            <a:avLst/>
          </a:prstGeom>
        </p:spPr>
        <p:txBody>
          <a:bodyPr lIns="38100" tIns="38100" rIns="38100" bIns="38100" anchor="ctr" anchorCtr="0">
            <a:noAutofit/>
          </a:bodyPr>
          <a:lstStyle/>
          <a:p>
            <a:pPr>
              <a:lnSpc>
                <a:spcPct val="114285"/>
              </a:lnSpc>
              <a:spcBef>
                <a:spcPts val="0"/>
              </a:spcBef>
            </a:pPr>
            <a:r>
              <a:rPr lang="en-US" sz="3600" u="sng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Arial"/>
                <a:cs typeface="Arial"/>
                <a:sym typeface="Arial"/>
              </a:rPr>
              <a:t>Regional Planning Committee</a:t>
            </a:r>
          </a:p>
        </p:txBody>
      </p:sp>
      <p:sp>
        <p:nvSpPr>
          <p:cNvPr id="88" name="Shape 88"/>
          <p:cNvSpPr txBox="1">
            <a:spLocks noGrp="1"/>
          </p:cNvSpPr>
          <p:nvPr>
            <p:ph type="subTitle" idx="4294967295"/>
          </p:nvPr>
        </p:nvSpPr>
        <p:spPr>
          <a:xfrm>
            <a:off x="962660" y="1952626"/>
            <a:ext cx="8547100" cy="5003800"/>
          </a:xfrm>
          <a:prstGeom prst="rect">
            <a:avLst/>
          </a:prstGeom>
        </p:spPr>
        <p:txBody>
          <a:bodyPr lIns="38100" tIns="38100" rIns="38100" bIns="38100" anchor="t" anchorCtr="0">
            <a:noAutofit/>
          </a:bodyPr>
          <a:lstStyle/>
          <a:p>
            <a:pPr marL="177798" indent="0">
              <a:lnSpc>
                <a:spcPct val="114062"/>
              </a:lnSpc>
              <a:spcBef>
                <a:spcPts val="0"/>
              </a:spcBef>
              <a:buClr>
                <a:srgbClr val="000000"/>
              </a:buClr>
              <a:buSzPct val="166666"/>
              <a:buNone/>
            </a:pPr>
            <a:r>
              <a:rPr lang="en-US" sz="3200" dirty="0">
                <a:solidFill>
                  <a:srgbClr val="000000"/>
                </a:solidFill>
                <a:latin typeface="Cambria" panose="02040503050406030204" pitchFamily="18" charset="0"/>
                <a:ea typeface="Arial"/>
                <a:cs typeface="Arial"/>
                <a:sym typeface="Arial"/>
              </a:rPr>
              <a:t>The Rochester Regional Planning Committee meets once a month from September to April @ Nazareth College.</a:t>
            </a:r>
          </a:p>
          <a:p>
            <a:pPr marL="0" indent="0">
              <a:buNone/>
            </a:pPr>
            <a:endParaRPr lang="en-US" sz="3200" dirty="0">
              <a:solidFill>
                <a:srgbClr val="000000"/>
              </a:solidFill>
              <a:latin typeface="Cambria" panose="02040503050406030204" pitchFamily="18" charset="0"/>
              <a:ea typeface="Arial"/>
              <a:cs typeface="Arial"/>
              <a:sym typeface="Arial"/>
            </a:endParaRPr>
          </a:p>
          <a:p>
            <a:pPr marL="177798" indent="0">
              <a:lnSpc>
                <a:spcPct val="114062"/>
              </a:lnSpc>
              <a:spcBef>
                <a:spcPts val="0"/>
              </a:spcBef>
              <a:buClr>
                <a:srgbClr val="000000"/>
              </a:buClr>
              <a:buSzPct val="166666"/>
              <a:buNone/>
            </a:pPr>
            <a:r>
              <a:rPr lang="en-US" sz="3200" dirty="0">
                <a:solidFill>
                  <a:srgbClr val="000000"/>
                </a:solidFill>
                <a:latin typeface="Cambria" panose="02040503050406030204" pitchFamily="18" charset="0"/>
                <a:ea typeface="Arial"/>
                <a:cs typeface="Arial"/>
                <a:sym typeface="Arial"/>
              </a:rPr>
              <a:t>If interested, please provide your name and contact information in the comment section of the </a:t>
            </a:r>
            <a:r>
              <a:rPr lang="en-US" sz="3200" dirty="0" smtClean="0">
                <a:solidFill>
                  <a:srgbClr val="000000"/>
                </a:solidFill>
                <a:latin typeface="Cambria" panose="02040503050406030204" pitchFamily="18" charset="0"/>
                <a:ea typeface="Arial"/>
                <a:cs typeface="Arial"/>
                <a:sym typeface="Arial"/>
              </a:rPr>
              <a:t>evaluation form or the ½ sheet </a:t>
            </a:r>
            <a:r>
              <a:rPr lang="en-US" sz="3200" dirty="0">
                <a:solidFill>
                  <a:srgbClr val="000000"/>
                </a:solidFill>
                <a:latin typeface="Cambria" panose="02040503050406030204" pitchFamily="18" charset="0"/>
                <a:ea typeface="Arial"/>
                <a:cs typeface="Arial"/>
                <a:sym typeface="Arial"/>
              </a:rPr>
              <a:t>found in your folders.</a:t>
            </a:r>
            <a:endParaRPr lang="en-US" sz="2400" dirty="0">
              <a:solidFill>
                <a:srgbClr val="000000"/>
              </a:solidFill>
              <a:latin typeface="Cambria" panose="02040503050406030204" pitchFamily="18" charset="0"/>
              <a:ea typeface="Arial"/>
              <a:cs typeface="Arial"/>
              <a:sym typeface="Arial"/>
            </a:endParaRPr>
          </a:p>
        </p:txBody>
      </p:sp>
      <p:sp>
        <p:nvSpPr>
          <p:cNvPr id="89" name="Shape 89"/>
          <p:cNvSpPr/>
          <p:nvPr/>
        </p:nvSpPr>
        <p:spPr>
          <a:xfrm>
            <a:off x="5852001" y="2114550"/>
            <a:ext cx="4307974" cy="503872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pic>
        <p:nvPicPr>
          <p:cNvPr id="8" name="Picture 7" descr="NYSAFLT_PATCH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915160" y="877570"/>
            <a:ext cx="7594600" cy="650875"/>
          </a:xfrm>
          <a:prstGeom prst="rect">
            <a:avLst/>
          </a:prstGeom>
        </p:spPr>
        <p:txBody>
          <a:bodyPr vert="horz" lIns="101599" tIns="50799" rIns="101599" bIns="50799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en-US" sz="3600" u="sng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Mark your calendars!</a:t>
            </a:r>
            <a:endParaRPr lang="en-US" sz="3600" u="sng" dirty="0">
              <a:solidFill>
                <a:srgbClr val="000000"/>
              </a:solidFill>
              <a:effectLst/>
              <a:latin typeface="Cambria" panose="020405030504060302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87" t="34491" r="16667" b="10299"/>
          <a:stretch/>
        </p:blipFill>
        <p:spPr bwMode="auto">
          <a:xfrm>
            <a:off x="1081562" y="1984965"/>
            <a:ext cx="8357078" cy="526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1955798" y="96174"/>
            <a:ext cx="6608606" cy="6110440"/>
            <a:chOff x="694766" y="1984965"/>
            <a:chExt cx="5918630" cy="5472475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501" t="25016" r="9249" b="54438"/>
            <a:stretch/>
          </p:blipFill>
          <p:spPr bwMode="auto">
            <a:xfrm>
              <a:off x="694766" y="1984965"/>
              <a:ext cx="5918630" cy="2200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88" t="25336" r="48000" b="17286"/>
            <a:stretch/>
          </p:blipFill>
          <p:spPr bwMode="auto">
            <a:xfrm>
              <a:off x="2158522" y="4033520"/>
              <a:ext cx="2836626" cy="3423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7972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37080" y="760327"/>
            <a:ext cx="6477000" cy="812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400" u="sng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It’s </a:t>
            </a:r>
            <a:r>
              <a:rPr lang="en-US" sz="4400" u="sng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all @ </a:t>
            </a:r>
            <a:r>
              <a:rPr lang="en-US" sz="4400" u="sng" dirty="0" err="1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NYSAFLT.org</a:t>
            </a:r>
            <a:endParaRPr lang="en-US" sz="4400" u="sng" dirty="0">
              <a:solidFill>
                <a:srgbClr val="000000"/>
              </a:solidFill>
              <a:effectLst/>
              <a:latin typeface="Cambria" panose="02040503050406030204" pitchFamily="18" charset="0"/>
            </a:endParaRPr>
          </a:p>
        </p:txBody>
      </p:sp>
      <p:pic>
        <p:nvPicPr>
          <p:cNvPr id="5" name="Picture 4" descr="NYSAFLT_PATCH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66" y="612649"/>
            <a:ext cx="1108156" cy="1108156"/>
          </a:xfrm>
          <a:prstGeom prst="rect">
            <a:avLst/>
          </a:prstGeom>
        </p:spPr>
      </p:pic>
      <p:sp>
        <p:nvSpPr>
          <p:cNvPr id="71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025843" y="1906588"/>
            <a:ext cx="8453437" cy="493395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400" b="1" dirty="0">
                <a:latin typeface="Cambria" panose="02040503050406030204" pitchFamily="18" charset="0"/>
              </a:rPr>
              <a:t>Advocacy</a:t>
            </a:r>
            <a:endParaRPr lang="en-US" sz="2400" dirty="0">
              <a:latin typeface="Cambria" panose="02040503050406030204" pitchFamily="18" charset="0"/>
            </a:endParaRPr>
          </a:p>
          <a:p>
            <a:pPr lvl="1" eaLnBrk="1" hangingPunct="1">
              <a:lnSpc>
                <a:spcPct val="150000"/>
              </a:lnSpc>
            </a:pPr>
            <a:r>
              <a:rPr lang="en-US" dirty="0">
                <a:latin typeface="Cambria" panose="02040503050406030204" pitchFamily="18" charset="0"/>
              </a:rPr>
              <a:t>Federal and State opportunities to advocate for LOTE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>
                <a:latin typeface="Cambria" panose="02040503050406030204" pitchFamily="18" charset="0"/>
              </a:rPr>
              <a:t>Position statements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>
                <a:latin typeface="Cambria" panose="02040503050406030204" pitchFamily="18" charset="0"/>
              </a:rPr>
              <a:t>Materials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>
                <a:latin typeface="Cambria" panose="02040503050406030204" pitchFamily="18" charset="0"/>
              </a:rPr>
              <a:t>How-to guides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>
                <a:latin typeface="Cambria" panose="02040503050406030204" pitchFamily="18" charset="0"/>
              </a:rPr>
              <a:t>Video updates</a:t>
            </a:r>
          </a:p>
          <a:p>
            <a:pPr lvl="1" eaLnBrk="1" hangingPunct="1">
              <a:lnSpc>
                <a:spcPct val="150000"/>
              </a:lnSpc>
            </a:pPr>
            <a:r>
              <a:rPr lang="en-US" dirty="0">
                <a:latin typeface="Cambria" panose="02040503050406030204" pitchFamily="18" charset="0"/>
              </a:rPr>
              <a:t>And more!</a:t>
            </a:r>
          </a:p>
          <a:p>
            <a:pPr lvl="1" eaLnBrk="1" hangingPunct="1"/>
            <a:endParaRPr lang="en-US" dirty="0">
              <a:latin typeface="Cambria" panose="020405030504060302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/>
          <a:srcRect l="13564" t="34496" r="13669" b="5606"/>
          <a:stretch/>
        </p:blipFill>
        <p:spPr bwMode="auto">
          <a:xfrm>
            <a:off x="4231896" y="4110439"/>
            <a:ext cx="5337216" cy="2745771"/>
          </a:xfrm>
          <a:prstGeom prst="rect">
            <a:avLst/>
          </a:prstGeom>
          <a:noFill/>
          <a:ln w="9525">
            <a:solidFill>
              <a:schemeClr val="accent3"/>
            </a:solidFill>
            <a:miter lim="800000"/>
            <a:headEnd/>
            <a:tailEnd/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015683" y="1913256"/>
            <a:ext cx="8605837" cy="4933950"/>
          </a:xfrm>
          <a:prstGeom prst="rect">
            <a:avLst/>
          </a:prstGeom>
        </p:spPr>
        <p:txBody>
          <a:bodyPr vert="horz" lIns="203198" tIns="101599" rIns="101599" bIns="50799">
            <a:normAutofit/>
          </a:bodyPr>
          <a:lstStyle>
            <a:lvl1pPr marL="294637" indent="-294637" algn="l" rtl="0" eaLnBrk="1" latinLnBrk="0" hangingPunct="1">
              <a:spcBef>
                <a:spcPts val="278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1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09594" indent="-223518" algn="l" rtl="0" eaLnBrk="1" latinLnBrk="0" hangingPunct="1">
              <a:spcBef>
                <a:spcPts val="278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73751" indent="-203198" algn="l" rtl="0" eaLnBrk="1" latinLnBrk="0" hangingPunct="1">
              <a:spcBef>
                <a:spcPts val="278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37909" indent="-203198" algn="l" rtl="0" eaLnBrk="1" latinLnBrk="0" hangingPunct="1">
              <a:spcBef>
                <a:spcPts val="256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386" indent="-203198" algn="l" rtl="0" eaLnBrk="1" latinLnBrk="0" hangingPunct="1">
              <a:spcBef>
                <a:spcPts val="278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56063" indent="-203198" algn="l" rtl="0" eaLnBrk="1" latinLnBrk="0" hangingPunct="1">
              <a:spcBef>
                <a:spcPts val="278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89741" indent="-203198" algn="l" rtl="0" eaLnBrk="1" latinLnBrk="0" hangingPunct="1">
              <a:spcBef>
                <a:spcPts val="283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579" indent="-203198" algn="l" rtl="0" eaLnBrk="1" latinLnBrk="0" hangingPunct="1">
              <a:spcBef>
                <a:spcPts val="286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87576" indent="-203198" algn="l" rtl="0" eaLnBrk="1" latinLnBrk="0" hangingPunct="1">
              <a:spcBef>
                <a:spcPts val="283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3200" smtClean="0">
                <a:latin typeface="Cambria" panose="02040503050406030204" pitchFamily="18" charset="0"/>
              </a:rPr>
              <a:t>Professional support program</a:t>
            </a:r>
          </a:p>
          <a:p>
            <a:r>
              <a:rPr lang="en-US" sz="3200" smtClean="0">
                <a:latin typeface="Cambria" panose="02040503050406030204" pitchFamily="18" charset="0"/>
              </a:rPr>
              <a:t>Webinars</a:t>
            </a:r>
          </a:p>
          <a:p>
            <a:r>
              <a:rPr lang="en-US" sz="3200" smtClean="0">
                <a:latin typeface="Cambria" panose="02040503050406030204" pitchFamily="18" charset="0"/>
              </a:rPr>
              <a:t>Foreign Language Website of the Year</a:t>
            </a:r>
          </a:p>
          <a:p>
            <a:r>
              <a:rPr lang="en-US" sz="3200" smtClean="0">
                <a:latin typeface="Cambria" panose="02040503050406030204" pitchFamily="18" charset="0"/>
              </a:rPr>
              <a:t>Publication archives</a:t>
            </a:r>
          </a:p>
          <a:p>
            <a:r>
              <a:rPr lang="en-US" sz="3200" smtClean="0">
                <a:latin typeface="Cambria" panose="02040503050406030204" pitchFamily="18" charset="0"/>
              </a:rPr>
              <a:t>Parents as Language Partners page</a:t>
            </a:r>
          </a:p>
          <a:p>
            <a:r>
              <a:rPr lang="en-US" sz="3200" smtClean="0">
                <a:latin typeface="Cambria" panose="02040503050406030204" pitchFamily="18" charset="0"/>
              </a:rPr>
              <a:t>Student recognition certificates</a:t>
            </a:r>
          </a:p>
          <a:p>
            <a:r>
              <a:rPr lang="en-US" sz="3200" smtClean="0">
                <a:latin typeface="Cambria" panose="02040503050406030204" pitchFamily="18" charset="0"/>
              </a:rPr>
              <a:t>Listserv archives (Members and Job Placement)</a:t>
            </a:r>
            <a:endParaRPr lang="en-US" sz="3200" dirty="0">
              <a:latin typeface="Cambria" panose="02040503050406030204" pitchFamily="18" charset="0"/>
            </a:endParaRPr>
          </a:p>
        </p:txBody>
      </p:sp>
      <p:pic>
        <p:nvPicPr>
          <p:cNvPr id="8" name="Shape 247"/>
          <p:cNvPicPr preferRelativeResize="0"/>
          <p:nvPr/>
        </p:nvPicPr>
        <p:blipFill rotWithShape="1">
          <a:blip r:embed="rId5"/>
          <a:srcRect l="2025" t="54630"/>
          <a:stretch/>
        </p:blipFill>
        <p:spPr>
          <a:xfrm>
            <a:off x="969296" y="2661920"/>
            <a:ext cx="8509984" cy="2651760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1107441" y="1906588"/>
            <a:ext cx="7863840" cy="4933950"/>
          </a:xfrm>
          <a:prstGeom prst="rect">
            <a:avLst/>
          </a:prstGeom>
        </p:spPr>
        <p:txBody>
          <a:bodyPr vert="horz" lIns="203198" tIns="101599" rIns="101599" bIns="50799">
            <a:normAutofit/>
          </a:bodyPr>
          <a:lstStyle>
            <a:lvl1pPr marL="294637" indent="-294637" algn="l" rtl="0" eaLnBrk="1" latinLnBrk="0" hangingPunct="1">
              <a:spcBef>
                <a:spcPts val="278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1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09594" indent="-223518" algn="l" rtl="0" eaLnBrk="1" latinLnBrk="0" hangingPunct="1">
              <a:spcBef>
                <a:spcPts val="278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73751" indent="-203198" algn="l" rtl="0" eaLnBrk="1" latinLnBrk="0" hangingPunct="1">
              <a:spcBef>
                <a:spcPts val="278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37909" indent="-203198" algn="l" rtl="0" eaLnBrk="1" latinLnBrk="0" hangingPunct="1">
              <a:spcBef>
                <a:spcPts val="256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386" indent="-203198" algn="l" rtl="0" eaLnBrk="1" latinLnBrk="0" hangingPunct="1">
              <a:spcBef>
                <a:spcPts val="278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56063" indent="-203198" algn="l" rtl="0" eaLnBrk="1" latinLnBrk="0" hangingPunct="1">
              <a:spcBef>
                <a:spcPts val="278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89741" indent="-203198" algn="l" rtl="0" eaLnBrk="1" latinLnBrk="0" hangingPunct="1">
              <a:spcBef>
                <a:spcPts val="283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579" indent="-203198" algn="l" rtl="0" eaLnBrk="1" latinLnBrk="0" hangingPunct="1">
              <a:spcBef>
                <a:spcPts val="286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87576" indent="-203198" algn="l" rtl="0" eaLnBrk="1" latinLnBrk="0" hangingPunct="1">
              <a:spcBef>
                <a:spcPts val="283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en-US" sz="3200" smtClean="0">
                <a:latin typeface="Cambria" panose="02040503050406030204" pitchFamily="18" charset="0"/>
              </a:rPr>
              <a:t>Conference information</a:t>
            </a:r>
          </a:p>
          <a:p>
            <a:r>
              <a:rPr lang="en-US" sz="3200" smtClean="0">
                <a:latin typeface="Cambria" panose="02040503050406030204" pitchFamily="18" charset="0"/>
              </a:rPr>
              <a:t>Awards, scholarships, and grants</a:t>
            </a:r>
          </a:p>
          <a:p>
            <a:r>
              <a:rPr lang="en-US" sz="3200" smtClean="0">
                <a:latin typeface="Cambria" panose="02040503050406030204" pitchFamily="18" charset="0"/>
              </a:rPr>
              <a:t>Information for administrators</a:t>
            </a:r>
          </a:p>
          <a:p>
            <a:r>
              <a:rPr lang="en-US" sz="3200" smtClean="0">
                <a:latin typeface="Cambria" panose="02040503050406030204" pitchFamily="18" charset="0"/>
              </a:rPr>
              <a:t>Podcasting/Videocasting via iTunes</a:t>
            </a:r>
          </a:p>
          <a:p>
            <a:r>
              <a:rPr lang="en-US" sz="3200" smtClean="0">
                <a:latin typeface="Cambria" panose="02040503050406030204" pitchFamily="18" charset="0"/>
              </a:rPr>
              <a:t>FLES</a:t>
            </a:r>
          </a:p>
          <a:p>
            <a:r>
              <a:rPr lang="en-US" sz="3200" smtClean="0">
                <a:latin typeface="Cambria" panose="02040503050406030204" pitchFamily="18" charset="0"/>
              </a:rPr>
              <a:t>Merchandise</a:t>
            </a:r>
          </a:p>
          <a:p>
            <a:r>
              <a:rPr lang="en-US" sz="3200" smtClean="0">
                <a:latin typeface="Cambria" panose="02040503050406030204" pitchFamily="18" charset="0"/>
              </a:rPr>
              <a:t>Job placement assistance</a:t>
            </a:r>
          </a:p>
          <a:p>
            <a:r>
              <a:rPr lang="en-US" sz="3200" smtClean="0">
                <a:latin typeface="Cambria" panose="02040503050406030204" pitchFamily="18" charset="0"/>
              </a:rPr>
              <a:t>And much, much, more! </a:t>
            </a:r>
            <a:endParaRPr lang="en-US" sz="3200" dirty="0">
              <a:latin typeface="Cambria" panose="02040503050406030204" pitchFamily="18" charset="0"/>
            </a:endParaRPr>
          </a:p>
        </p:txBody>
      </p:sp>
      <p:pic>
        <p:nvPicPr>
          <p:cNvPr id="10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745" y="3178735"/>
            <a:ext cx="1891231" cy="1891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287" y="4761633"/>
            <a:ext cx="1891231" cy="1891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286" y="1940852"/>
            <a:ext cx="1891231" cy="1891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3" y="4853829"/>
            <a:ext cx="2359311" cy="179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920" y="1860868"/>
            <a:ext cx="1872320" cy="187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92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1"/>
      <p:bldP spid="7" grpId="0"/>
      <p:bldP spid="7" grpId="1"/>
      <p:bldP spid="9" grpId="0"/>
      <p:bldP spid="9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406</TotalTime>
  <Words>990</Words>
  <Application>Microsoft Macintosh PowerPoint</Application>
  <PresentationFormat>Custom</PresentationFormat>
  <Paragraphs>178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Aspect</vt:lpstr>
      <vt:lpstr>PowerPoint Presentation</vt:lpstr>
      <vt:lpstr>Conference Schedule</vt:lpstr>
      <vt:lpstr>Executive Committee 2014</vt:lpstr>
      <vt:lpstr>NYSAFLT Headquarters Staff</vt:lpstr>
      <vt:lpstr>WNY Regional Directors</vt:lpstr>
      <vt:lpstr>NYSAFLT Rochester Regional Planning Committee</vt:lpstr>
      <vt:lpstr>Regional Planning Committee</vt:lpstr>
      <vt:lpstr>PowerPoint Presentation</vt:lpstr>
      <vt:lpstr>It’s all @ NYSAFLT.org</vt:lpstr>
      <vt:lpstr>Membership – Best deal around!</vt:lpstr>
      <vt:lpstr>Vendors &amp; Exhibitors</vt:lpstr>
      <vt:lpstr>Raffles</vt:lpstr>
      <vt:lpstr>Handouts &amp; materials</vt:lpstr>
      <vt:lpstr>www.nysafltrochester.wikispaces.com</vt:lpstr>
      <vt:lpstr>Workshop feedback</vt:lpstr>
      <vt:lpstr>Rate the workshops in real time!</vt:lpstr>
      <vt:lpstr>Conference evaluation</vt:lpstr>
      <vt:lpstr>Conference evaluation</vt:lpstr>
      <vt:lpstr>2014 Friend of Foreign Language Award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Candace Black</dc:creator>
  <cp:lastModifiedBy>Candace Black</cp:lastModifiedBy>
  <cp:revision>44</cp:revision>
  <cp:lastPrinted>2014-03-08T03:33:11Z</cp:lastPrinted>
  <dcterms:modified xsi:type="dcterms:W3CDTF">2014-03-08T03:33:12Z</dcterms:modified>
</cp:coreProperties>
</file>